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3.emf" ContentType="image/emf"/>
  <Override PartName="/ppt/media/image24.emf" ContentType="image/em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306" r:id="rId3"/>
    <p:sldId id="310" r:id="rId4"/>
    <p:sldId id="308" r:id="rId5"/>
    <p:sldId id="309" r:id="rId6"/>
    <p:sldId id="305" r:id="rId7"/>
    <p:sldId id="300" r:id="rId8"/>
    <p:sldId id="307" r:id="rId9"/>
    <p:sldId id="303" r:id="rId10"/>
    <p:sldId id="282" r:id="rId11"/>
    <p:sldId id="299" r:id="rId12"/>
    <p:sldId id="297" r:id="rId13"/>
    <p:sldId id="298" r:id="rId14"/>
    <p:sldId id="296" r:id="rId15"/>
    <p:sldId id="294" r:id="rId16"/>
    <p:sldId id="295" r:id="rId17"/>
    <p:sldId id="293" r:id="rId18"/>
    <p:sldId id="287" r:id="rId19"/>
    <p:sldId id="292" r:id="rId20"/>
    <p:sldId id="289" r:id="rId21"/>
    <p:sldId id="291" r:id="rId22"/>
    <p:sldId id="286" r:id="rId23"/>
    <p:sldId id="285" r:id="rId24"/>
    <p:sldId id="284" r:id="rId25"/>
    <p:sldId id="283" r:id="rId26"/>
    <p:sldId id="271" r:id="rId27"/>
    <p:sldId id="277" r:id="rId28"/>
    <p:sldId id="272" r:id="rId29"/>
    <p:sldId id="273" r:id="rId30"/>
    <p:sldId id="274" r:id="rId31"/>
    <p:sldId id="276" r:id="rId32"/>
    <p:sldId id="275" r:id="rId33"/>
    <p:sldId id="278" r:id="rId34"/>
    <p:sldId id="279" r:id="rId35"/>
    <p:sldId id="280" r:id="rId36"/>
    <p:sldId id="281" r:id="rId37"/>
    <p:sldId id="265" r:id="rId38"/>
    <p:sldId id="258" r:id="rId39"/>
    <p:sldId id="263" r:id="rId40"/>
    <p:sldId id="264" r:id="rId41"/>
    <p:sldId id="262" r:id="rId42"/>
    <p:sldId id="268" r:id="rId43"/>
    <p:sldId id="256"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98" autoAdjust="0"/>
    <p:restoredTop sz="94660"/>
  </p:normalViewPr>
  <p:slideViewPr>
    <p:cSldViewPr snapToGrid="0">
      <p:cViewPr varScale="1">
        <p:scale>
          <a:sx n="97" d="100"/>
          <a:sy n="97" d="100"/>
        </p:scale>
        <p:origin x="101" y="2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069D35-73BC-4E36-8E1E-DED5D2C8BE47}"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129824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069D35-73BC-4E36-8E1E-DED5D2C8BE47}"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1243278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069D35-73BC-4E36-8E1E-DED5D2C8BE47}"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192375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069D35-73BC-4E36-8E1E-DED5D2C8BE47}"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297302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069D35-73BC-4E36-8E1E-DED5D2C8BE47}" type="datetimeFigureOut">
              <a:rPr lang="en-US" smtClean="0"/>
              <a:t>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16562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069D35-73BC-4E36-8E1E-DED5D2C8BE47}"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276378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069D35-73BC-4E36-8E1E-DED5D2C8BE47}" type="datetimeFigureOut">
              <a:rPr lang="en-US" smtClean="0"/>
              <a:t>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42102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069D35-73BC-4E36-8E1E-DED5D2C8BE47}" type="datetimeFigureOut">
              <a:rPr lang="en-US" smtClean="0"/>
              <a:t>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3488041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69D35-73BC-4E36-8E1E-DED5D2C8BE47}" type="datetimeFigureOut">
              <a:rPr lang="en-US" smtClean="0"/>
              <a:t>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171092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069D35-73BC-4E36-8E1E-DED5D2C8BE47}"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160873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069D35-73BC-4E36-8E1E-DED5D2C8BE47}" type="datetimeFigureOut">
              <a:rPr lang="en-US" smtClean="0"/>
              <a:t>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FDE28D-3F8F-4B27-B576-58DF392759EB}" type="slidenum">
              <a:rPr lang="en-US" smtClean="0"/>
              <a:t>‹#›</a:t>
            </a:fld>
            <a:endParaRPr lang="en-US"/>
          </a:p>
        </p:txBody>
      </p:sp>
    </p:spTree>
    <p:extLst>
      <p:ext uri="{BB962C8B-B14F-4D97-AF65-F5344CB8AC3E}">
        <p14:creationId xmlns:p14="http://schemas.microsoft.com/office/powerpoint/2010/main" val="1893964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69D35-73BC-4E36-8E1E-DED5D2C8BE47}" type="datetimeFigureOut">
              <a:rPr lang="en-US" smtClean="0"/>
              <a:t>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DE28D-3F8F-4B27-B576-58DF392759EB}" type="slidenum">
              <a:rPr lang="en-US" smtClean="0"/>
              <a:t>‹#›</a:t>
            </a:fld>
            <a:endParaRPr lang="en-US"/>
          </a:p>
        </p:txBody>
      </p:sp>
    </p:spTree>
    <p:extLst>
      <p:ext uri="{BB962C8B-B14F-4D97-AF65-F5344CB8AC3E}">
        <p14:creationId xmlns:p14="http://schemas.microsoft.com/office/powerpoint/2010/main" val="86511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rive.google.com/open?id=0Bxfj1vyyXeDYWVpfeUo4NEYtTU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drive.google.com/open?id=0Bxfj1vyyXeDYWVpfeUo4NEYtTU0"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102505" cy="2539344"/>
          </a:xfrm>
        </p:spPr>
        <p:txBody>
          <a:bodyPr>
            <a:normAutofit/>
          </a:bodyPr>
          <a:lstStyle/>
          <a:p>
            <a:r>
              <a:rPr lang="en-US" sz="4000" dirty="0"/>
              <a:t>Changes to IMPROVE RHR Calculations and Metrics since 9_24 version</a:t>
            </a:r>
            <a:br>
              <a:rPr lang="en-US" sz="4000" dirty="0"/>
            </a:br>
            <a:br>
              <a:rPr lang="en-US" sz="4000" dirty="0"/>
            </a:br>
            <a:endParaRPr lang="en-US" sz="4000" b="1" i="1" dirty="0"/>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9_9_2025</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180555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102505" cy="2539344"/>
          </a:xfrm>
        </p:spPr>
        <p:txBody>
          <a:bodyPr>
            <a:normAutofit/>
          </a:bodyPr>
          <a:lstStyle/>
          <a:p>
            <a:r>
              <a:rPr lang="en-US" sz="4000" dirty="0"/>
              <a:t>Changes to IMPROVE RHR Calculations and Metrics since 2_2021 version</a:t>
            </a:r>
            <a:br>
              <a:rPr lang="en-US" sz="4000" dirty="0"/>
            </a:br>
            <a:br>
              <a:rPr lang="en-US" sz="4000" dirty="0"/>
            </a:br>
            <a:endParaRPr lang="en-US" sz="4000" b="1" i="1" dirty="0"/>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12_13_2022</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214053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14D85-677B-57C0-0D71-579B66F5CDF2}"/>
              </a:ext>
            </a:extLst>
          </p:cNvPr>
          <p:cNvSpPr>
            <a:spLocks noGrp="1"/>
          </p:cNvSpPr>
          <p:nvPr>
            <p:ph idx="1"/>
          </p:nvPr>
        </p:nvSpPr>
        <p:spPr>
          <a:xfrm>
            <a:off x="710013" y="1825625"/>
            <a:ext cx="10515600" cy="4351338"/>
          </a:xfrm>
        </p:spPr>
        <p:txBody>
          <a:bodyPr/>
          <a:lstStyle/>
          <a:p>
            <a:pPr marL="0" indent="0">
              <a:buNone/>
            </a:pPr>
            <a:r>
              <a:rPr lang="en-US" dirty="0"/>
              <a:t>Update for version “_12_22_2”:</a:t>
            </a:r>
          </a:p>
          <a:p>
            <a:r>
              <a:rPr lang="en-US" sz="2400" dirty="0"/>
              <a:t>Four new sites were added to the Impairment Metrics files.  The sites are FCPC1, KBPO1, SYCA2, and LTCC1.  </a:t>
            </a:r>
          </a:p>
          <a:p>
            <a:r>
              <a:rPr lang="en-US" sz="2400" dirty="0"/>
              <a:t>These sites have the requisite 5 years of complete  data to calculate the e95 and 2064 end point values, but the algorithm was not properly including them.</a:t>
            </a:r>
          </a:p>
          <a:p>
            <a:r>
              <a:rPr lang="en-US" sz="2400" dirty="0"/>
              <a:t>Years affected are</a:t>
            </a:r>
          </a:p>
          <a:p>
            <a:endParaRPr lang="en-US" sz="2400" dirty="0"/>
          </a:p>
        </p:txBody>
      </p:sp>
      <p:graphicFrame>
        <p:nvGraphicFramePr>
          <p:cNvPr id="4" name="Table 3">
            <a:extLst>
              <a:ext uri="{FF2B5EF4-FFF2-40B4-BE49-F238E27FC236}">
                <a16:creationId xmlns:a16="http://schemas.microsoft.com/office/drawing/2014/main" id="{D0111617-1B49-AA9A-73B3-60F07987D920}"/>
              </a:ext>
            </a:extLst>
          </p:cNvPr>
          <p:cNvGraphicFramePr>
            <a:graphicFrameLocks noGrp="1"/>
          </p:cNvGraphicFramePr>
          <p:nvPr>
            <p:extLst>
              <p:ext uri="{D42A27DB-BD31-4B8C-83A1-F6EECF244321}">
                <p14:modId xmlns:p14="http://schemas.microsoft.com/office/powerpoint/2010/main" val="3132438973"/>
              </p:ext>
            </p:extLst>
          </p:nvPr>
        </p:nvGraphicFramePr>
        <p:xfrm>
          <a:off x="3922520" y="4001294"/>
          <a:ext cx="1858520" cy="1013460"/>
        </p:xfrm>
        <a:graphic>
          <a:graphicData uri="http://schemas.openxmlformats.org/drawingml/2006/table">
            <a:tbl>
              <a:tblPr/>
              <a:tblGrid>
                <a:gridCol w="834781">
                  <a:extLst>
                    <a:ext uri="{9D8B030D-6E8A-4147-A177-3AD203B41FA5}">
                      <a16:colId xmlns:a16="http://schemas.microsoft.com/office/drawing/2014/main" val="3068326752"/>
                    </a:ext>
                  </a:extLst>
                </a:gridCol>
                <a:gridCol w="1023739">
                  <a:extLst>
                    <a:ext uri="{9D8B030D-6E8A-4147-A177-3AD203B41FA5}">
                      <a16:colId xmlns:a16="http://schemas.microsoft.com/office/drawing/2014/main" val="486555579"/>
                    </a:ext>
                  </a:extLst>
                </a:gridCol>
              </a:tblGrid>
              <a:tr h="190500">
                <a:tc>
                  <a:txBody>
                    <a:bodyPr/>
                    <a:lstStyle/>
                    <a:p>
                      <a:pPr algn="l" fontAlgn="b"/>
                      <a:r>
                        <a:rPr lang="en-US" sz="1600" b="0" i="0" u="none" strike="noStrike" dirty="0">
                          <a:solidFill>
                            <a:srgbClr val="000000"/>
                          </a:solidFill>
                          <a:effectLst/>
                          <a:latin typeface="Calibri" panose="020F0502020204030204" pitchFamily="34" charset="0"/>
                        </a:rPr>
                        <a:t>KPBO1</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2016-2021</a:t>
                      </a:r>
                    </a:p>
                  </a:txBody>
                  <a:tcPr marL="9525" marR="9525" marT="9525" marB="0" anchor="b">
                    <a:lnL>
                      <a:noFill/>
                    </a:lnL>
                    <a:lnR>
                      <a:noFill/>
                    </a:lnR>
                    <a:lnT>
                      <a:noFill/>
                    </a:lnT>
                    <a:lnB>
                      <a:noFill/>
                    </a:lnB>
                  </a:tcPr>
                </a:tc>
                <a:extLst>
                  <a:ext uri="{0D108BD9-81ED-4DB2-BD59-A6C34878D82A}">
                    <a16:rowId xmlns:a16="http://schemas.microsoft.com/office/drawing/2014/main" val="4276507534"/>
                  </a:ext>
                </a:extLst>
              </a:tr>
              <a:tr h="190500">
                <a:tc>
                  <a:txBody>
                    <a:bodyPr/>
                    <a:lstStyle/>
                    <a:p>
                      <a:pPr algn="l" fontAlgn="b"/>
                      <a:r>
                        <a:rPr lang="en-US" sz="1600" b="0" i="0" u="none" strike="noStrike" dirty="0">
                          <a:solidFill>
                            <a:srgbClr val="000000"/>
                          </a:solidFill>
                          <a:effectLst/>
                          <a:latin typeface="Calibri" panose="020F0502020204030204" pitchFamily="34" charset="0"/>
                        </a:rPr>
                        <a:t>LTCC1</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2015-2021</a:t>
                      </a:r>
                    </a:p>
                  </a:txBody>
                  <a:tcPr marL="9525" marR="9525" marT="9525" marB="0" anchor="b">
                    <a:lnL>
                      <a:noFill/>
                    </a:lnL>
                    <a:lnR>
                      <a:noFill/>
                    </a:lnR>
                    <a:lnT>
                      <a:noFill/>
                    </a:lnT>
                    <a:lnB>
                      <a:noFill/>
                    </a:lnB>
                  </a:tcPr>
                </a:tc>
                <a:extLst>
                  <a:ext uri="{0D108BD9-81ED-4DB2-BD59-A6C34878D82A}">
                    <a16:rowId xmlns:a16="http://schemas.microsoft.com/office/drawing/2014/main" val="3049290663"/>
                  </a:ext>
                </a:extLst>
              </a:tr>
              <a:tr h="190500">
                <a:tc>
                  <a:txBody>
                    <a:bodyPr/>
                    <a:lstStyle/>
                    <a:p>
                      <a:pPr algn="l" fontAlgn="b"/>
                      <a:r>
                        <a:rPr lang="en-US" sz="1600" b="0" i="0" u="none" strike="noStrike" dirty="0">
                          <a:solidFill>
                            <a:srgbClr val="000000"/>
                          </a:solidFill>
                          <a:effectLst/>
                          <a:latin typeface="Calibri" panose="020F0502020204030204" pitchFamily="34" charset="0"/>
                        </a:rPr>
                        <a:t>FCPC1</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2017-2021</a:t>
                      </a:r>
                    </a:p>
                  </a:txBody>
                  <a:tcPr marL="9525" marR="9525" marT="9525" marB="0" anchor="b">
                    <a:lnL>
                      <a:noFill/>
                    </a:lnL>
                    <a:lnR>
                      <a:noFill/>
                    </a:lnR>
                    <a:lnT>
                      <a:noFill/>
                    </a:lnT>
                    <a:lnB>
                      <a:noFill/>
                    </a:lnB>
                  </a:tcPr>
                </a:tc>
                <a:extLst>
                  <a:ext uri="{0D108BD9-81ED-4DB2-BD59-A6C34878D82A}">
                    <a16:rowId xmlns:a16="http://schemas.microsoft.com/office/drawing/2014/main" val="1231421024"/>
                  </a:ext>
                </a:extLst>
              </a:tr>
              <a:tr h="190500">
                <a:tc>
                  <a:txBody>
                    <a:bodyPr/>
                    <a:lstStyle/>
                    <a:p>
                      <a:pPr algn="l" fontAlgn="b"/>
                      <a:r>
                        <a:rPr lang="en-US" sz="1600" b="0" i="0" u="none" strike="noStrike">
                          <a:solidFill>
                            <a:srgbClr val="000000"/>
                          </a:solidFill>
                          <a:effectLst/>
                          <a:latin typeface="Calibri" panose="020F0502020204030204" pitchFamily="34" charset="0"/>
                        </a:rPr>
                        <a:t>SYCA2</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2016-2021</a:t>
                      </a:r>
                    </a:p>
                  </a:txBody>
                  <a:tcPr marL="9525" marR="9525" marT="9525" marB="0" anchor="b">
                    <a:lnL>
                      <a:noFill/>
                    </a:lnL>
                    <a:lnR>
                      <a:noFill/>
                    </a:lnR>
                    <a:lnT>
                      <a:noFill/>
                    </a:lnT>
                    <a:lnB>
                      <a:noFill/>
                    </a:lnB>
                  </a:tcPr>
                </a:tc>
                <a:extLst>
                  <a:ext uri="{0D108BD9-81ED-4DB2-BD59-A6C34878D82A}">
                    <a16:rowId xmlns:a16="http://schemas.microsoft.com/office/drawing/2014/main" val="2986132727"/>
                  </a:ext>
                </a:extLst>
              </a:tr>
            </a:tbl>
          </a:graphicData>
        </a:graphic>
      </p:graphicFrame>
    </p:spTree>
    <p:extLst>
      <p:ext uri="{BB962C8B-B14F-4D97-AF65-F5344CB8AC3E}">
        <p14:creationId xmlns:p14="http://schemas.microsoft.com/office/powerpoint/2010/main" val="138607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E92586F-AF22-F2DA-48C1-BBA3C1F1CE0B}"/>
              </a:ext>
            </a:extLst>
          </p:cNvPr>
          <p:cNvGraphicFramePr>
            <a:graphicFrameLocks noGrp="1"/>
          </p:cNvGraphicFramePr>
          <p:nvPr>
            <p:extLst>
              <p:ext uri="{D42A27DB-BD31-4B8C-83A1-F6EECF244321}">
                <p14:modId xmlns:p14="http://schemas.microsoft.com/office/powerpoint/2010/main" val="3205722745"/>
              </p:ext>
            </p:extLst>
          </p:nvPr>
        </p:nvGraphicFramePr>
        <p:xfrm>
          <a:off x="169396" y="1673266"/>
          <a:ext cx="11853207" cy="4250013"/>
        </p:xfrm>
        <a:graphic>
          <a:graphicData uri="http://schemas.openxmlformats.org/drawingml/2006/table">
            <a:tbl>
              <a:tblPr>
                <a:tableStyleId>{5C22544A-7EE6-4342-B048-85BDC9FD1C3A}</a:tableStyleId>
              </a:tblPr>
              <a:tblGrid>
                <a:gridCol w="776454">
                  <a:extLst>
                    <a:ext uri="{9D8B030D-6E8A-4147-A177-3AD203B41FA5}">
                      <a16:colId xmlns:a16="http://schemas.microsoft.com/office/drawing/2014/main" val="261071829"/>
                    </a:ext>
                  </a:extLst>
                </a:gridCol>
                <a:gridCol w="1169595">
                  <a:extLst>
                    <a:ext uri="{9D8B030D-6E8A-4147-A177-3AD203B41FA5}">
                      <a16:colId xmlns:a16="http://schemas.microsoft.com/office/drawing/2014/main" val="1648785585"/>
                    </a:ext>
                  </a:extLst>
                </a:gridCol>
                <a:gridCol w="550398">
                  <a:extLst>
                    <a:ext uri="{9D8B030D-6E8A-4147-A177-3AD203B41FA5}">
                      <a16:colId xmlns:a16="http://schemas.microsoft.com/office/drawing/2014/main" val="2511746547"/>
                    </a:ext>
                  </a:extLst>
                </a:gridCol>
                <a:gridCol w="969748">
                  <a:extLst>
                    <a:ext uri="{9D8B030D-6E8A-4147-A177-3AD203B41FA5}">
                      <a16:colId xmlns:a16="http://schemas.microsoft.com/office/drawing/2014/main" val="2725119569"/>
                    </a:ext>
                  </a:extLst>
                </a:gridCol>
                <a:gridCol w="1140109">
                  <a:extLst>
                    <a:ext uri="{9D8B030D-6E8A-4147-A177-3AD203B41FA5}">
                      <a16:colId xmlns:a16="http://schemas.microsoft.com/office/drawing/2014/main" val="2557703500"/>
                    </a:ext>
                  </a:extLst>
                </a:gridCol>
                <a:gridCol w="7246903">
                  <a:extLst>
                    <a:ext uri="{9D8B030D-6E8A-4147-A177-3AD203B41FA5}">
                      <a16:colId xmlns:a16="http://schemas.microsoft.com/office/drawing/2014/main" val="147162615"/>
                    </a:ext>
                  </a:extLst>
                </a:gridCol>
              </a:tblGrid>
              <a:tr h="944447">
                <a:tc>
                  <a:txBody>
                    <a:bodyPr/>
                    <a:lstStyle/>
                    <a:p>
                      <a:pPr algn="ctr" fontAlgn="ctr"/>
                      <a:r>
                        <a:rPr lang="en-US" sz="1000" u="none" strike="noStrike">
                          <a:effectLst/>
                        </a:rPr>
                        <a:t>Various</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dirty="0">
                          <a:effectLst/>
                        </a:rPr>
                        <a:t>Various</a:t>
                      </a:r>
                      <a:endParaRPr lang="en-US" sz="1000" b="0" i="0" u="none" strike="noStrike" dirty="0">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Various</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l" fontAlgn="ctr"/>
                      <a:r>
                        <a:rPr lang="en-US" sz="1000" u="none" strike="noStrike">
                          <a:effectLst/>
                        </a:rPr>
                        <a:t>For various months and various analyses, field blank statistics used in the initial deliveries were invalidated and were recalculated for redelivery because individual filters changed after original delivery (e.g. due to reanalysis/reweigh, status change, swaps) or insufficient number of field blanks were available at the time of original processing.</a:t>
                      </a:r>
                      <a:endParaRPr lang="en-US" sz="1000" b="0" i="0" u="none" strike="noStrike">
                        <a:solidFill>
                          <a:srgbClr val="000000"/>
                        </a:solidFill>
                        <a:effectLst/>
                        <a:latin typeface="Calibri" panose="020F0502020204030204" pitchFamily="34" charset="0"/>
                      </a:endParaRPr>
                    </a:p>
                  </a:txBody>
                  <a:tcPr marL="8724" marR="8724" marT="8724" marB="0" anchor="ctr"/>
                </a:tc>
                <a:extLst>
                  <a:ext uri="{0D108BD9-81ED-4DB2-BD59-A6C34878D82A}">
                    <a16:rowId xmlns:a16="http://schemas.microsoft.com/office/drawing/2014/main" val="2616128292"/>
                  </a:ext>
                </a:extLst>
              </a:tr>
              <a:tr h="1180559">
                <a:tc>
                  <a:txBody>
                    <a:bodyPr/>
                    <a:lstStyle/>
                    <a:p>
                      <a:pPr algn="ctr" fontAlgn="ctr"/>
                      <a:r>
                        <a:rPr lang="en-US" sz="1000" u="none" strike="noStrike">
                          <a:effectLst/>
                        </a:rPr>
                        <a:t>BLIS1/2</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1/21/2020 - 11/30/2021</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All</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dirty="0">
                          <a:effectLst/>
                        </a:rPr>
                        <a:t>N/A</a:t>
                      </a:r>
                      <a:endParaRPr lang="en-US" sz="1000" b="0" i="0" u="none" strike="noStrike" dirty="0">
                        <a:solidFill>
                          <a:srgbClr val="000000"/>
                        </a:solidFill>
                        <a:effectLst/>
                        <a:latin typeface="Calibri" panose="020F0502020204030204" pitchFamily="34" charset="0"/>
                      </a:endParaRPr>
                    </a:p>
                  </a:txBody>
                  <a:tcPr marL="8724" marR="8724" marT="8724" marB="0" anchor="ctr"/>
                </a:tc>
                <a:tc>
                  <a:txBody>
                    <a:bodyPr/>
                    <a:lstStyle/>
                    <a:p>
                      <a:pPr algn="l" fontAlgn="ctr"/>
                      <a:r>
                        <a:rPr lang="en-US" sz="1000" u="none" strike="noStrike">
                          <a:effectLst/>
                        </a:rPr>
                        <a:t>This site moved to a temporary location at the beginning of 2020. However, the samplers are still at their temporary location so it was decided to make this a new site. The 2021 data has been updated accordingly to be associated with the new site. Data in AQS has been moved from being associated with BLIS1 monitors to being associated with BLIS2 monitors between the two dates. NPS has been contacted to determine how to handle the data.</a:t>
                      </a:r>
                      <a:endParaRPr lang="en-US" sz="1000" b="0" i="0" u="none" strike="noStrike">
                        <a:solidFill>
                          <a:srgbClr val="000000"/>
                        </a:solidFill>
                        <a:effectLst/>
                        <a:latin typeface="Calibri" panose="020F0502020204030204" pitchFamily="34" charset="0"/>
                      </a:endParaRPr>
                    </a:p>
                  </a:txBody>
                  <a:tcPr marL="8724" marR="8724" marT="8724" marB="0" anchor="ctr"/>
                </a:tc>
                <a:extLst>
                  <a:ext uri="{0D108BD9-81ED-4DB2-BD59-A6C34878D82A}">
                    <a16:rowId xmlns:a16="http://schemas.microsoft.com/office/drawing/2014/main" val="4138838513"/>
                  </a:ext>
                </a:extLst>
              </a:tr>
              <a:tr h="1416671">
                <a:tc>
                  <a:txBody>
                    <a:bodyPr/>
                    <a:lstStyle/>
                    <a:p>
                      <a:pPr algn="ctr" fontAlgn="ctr"/>
                      <a:r>
                        <a:rPr lang="en-US" sz="1000" u="none" strike="noStrike">
                          <a:effectLst/>
                        </a:rPr>
                        <a:t>Various</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January 2021 - June 2021</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A</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XX</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NM</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l" fontAlgn="ctr"/>
                      <a:r>
                        <a:rPr lang="en-US" sz="1000" u="none" strike="noStrike">
                          <a:effectLst/>
                        </a:rPr>
                        <a:t>A total of 71 filters were originally delivered with the elements Al, Cl, P, S, and Si invalidated with the XX status because of a suspected analysis issue. The source of the analysis issue is known and is suspected to impact more filters than the 71 filters identified during validation of 2021 data, however the impact on the reported data is thought to be minimal. For the redelivery 68 of the originally identified 71 filters had the XX status removed from the Cl, P, S, and Si elements, leaving Al as it was originally delivered. For three filters, all elements were re-validated as they were deemed to not be impacted by the issue. Investigations and analysis are ongoing.</a:t>
                      </a:r>
                      <a:endParaRPr lang="en-US" sz="1000" b="0" i="0" u="none" strike="noStrike">
                        <a:solidFill>
                          <a:srgbClr val="000000"/>
                        </a:solidFill>
                        <a:effectLst/>
                        <a:latin typeface="Calibri" panose="020F0502020204030204" pitchFamily="34" charset="0"/>
                      </a:endParaRPr>
                    </a:p>
                  </a:txBody>
                  <a:tcPr marL="8724" marR="8724" marT="8724" marB="0" anchor="ctr"/>
                </a:tc>
                <a:extLst>
                  <a:ext uri="{0D108BD9-81ED-4DB2-BD59-A6C34878D82A}">
                    <a16:rowId xmlns:a16="http://schemas.microsoft.com/office/drawing/2014/main" val="711743673"/>
                  </a:ext>
                </a:extLst>
              </a:tr>
              <a:tr h="708336">
                <a:tc>
                  <a:txBody>
                    <a:bodyPr/>
                    <a:lstStyle/>
                    <a:p>
                      <a:pPr algn="ctr" fontAlgn="ctr"/>
                      <a:r>
                        <a:rPr lang="en-US" sz="1000" u="none" strike="noStrike">
                          <a:effectLst/>
                        </a:rPr>
                        <a:t>All</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June 2021 - December 2021</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A</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ctr" fontAlgn="ctr"/>
                      <a:r>
                        <a:rPr lang="en-US" sz="1000" u="none" strike="noStrike">
                          <a:effectLst/>
                        </a:rPr>
                        <a:t>N/A</a:t>
                      </a:r>
                      <a:endParaRPr lang="en-US" sz="1000" b="0" i="0" u="none" strike="noStrike">
                        <a:solidFill>
                          <a:srgbClr val="000000"/>
                        </a:solidFill>
                        <a:effectLst/>
                        <a:latin typeface="Calibri" panose="020F0502020204030204" pitchFamily="34" charset="0"/>
                      </a:endParaRPr>
                    </a:p>
                  </a:txBody>
                  <a:tcPr marL="8724" marR="8724" marT="8724" marB="0" anchor="ctr"/>
                </a:tc>
                <a:tc>
                  <a:txBody>
                    <a:bodyPr/>
                    <a:lstStyle/>
                    <a:p>
                      <a:pPr algn="l" fontAlgn="ctr"/>
                      <a:r>
                        <a:rPr lang="en-US" sz="1000" u="none" strike="noStrike" dirty="0">
                          <a:effectLst/>
                        </a:rPr>
                        <a:t>HIPS data (</a:t>
                      </a:r>
                      <a:r>
                        <a:rPr lang="en-US" sz="1000" u="none" strike="noStrike" dirty="0" err="1">
                          <a:effectLst/>
                        </a:rPr>
                        <a:t>fAbs</a:t>
                      </a:r>
                      <a:r>
                        <a:rPr lang="en-US" sz="1000" u="none" strike="noStrike" dirty="0">
                          <a:effectLst/>
                        </a:rPr>
                        <a:t> parameter) have been excluded from the skinny redelivery files between June 2021 and December 2021 while investigations are ongoing into suspect results. The data will likely be redelivered at a later date. Please do not use the </a:t>
                      </a:r>
                      <a:r>
                        <a:rPr lang="en-US" sz="1000" u="none" strike="noStrike" dirty="0" err="1">
                          <a:effectLst/>
                        </a:rPr>
                        <a:t>fAbs</a:t>
                      </a:r>
                      <a:r>
                        <a:rPr lang="en-US" sz="1000" u="none" strike="noStrike" dirty="0">
                          <a:effectLst/>
                        </a:rPr>
                        <a:t> data in the wide format files between June and December 2021.</a:t>
                      </a:r>
                      <a:endParaRPr lang="en-US" sz="1000" b="0" i="0" u="none" strike="noStrike" dirty="0">
                        <a:solidFill>
                          <a:srgbClr val="000000"/>
                        </a:solidFill>
                        <a:effectLst/>
                        <a:latin typeface="Calibri" panose="020F0502020204030204" pitchFamily="34" charset="0"/>
                      </a:endParaRPr>
                    </a:p>
                  </a:txBody>
                  <a:tcPr marL="8724" marR="8724" marT="8724" marB="0" anchor="ctr"/>
                </a:tc>
                <a:extLst>
                  <a:ext uri="{0D108BD9-81ED-4DB2-BD59-A6C34878D82A}">
                    <a16:rowId xmlns:a16="http://schemas.microsoft.com/office/drawing/2014/main" val="461997776"/>
                  </a:ext>
                </a:extLst>
              </a:tr>
            </a:tbl>
          </a:graphicData>
        </a:graphic>
      </p:graphicFrame>
      <p:sp>
        <p:nvSpPr>
          <p:cNvPr id="5" name="Rectangle 4">
            <a:extLst>
              <a:ext uri="{FF2B5EF4-FFF2-40B4-BE49-F238E27FC236}">
                <a16:creationId xmlns:a16="http://schemas.microsoft.com/office/drawing/2014/main" id="{35B252F8-354B-F08A-4848-005D7DF9DAE5}"/>
              </a:ext>
            </a:extLst>
          </p:cNvPr>
          <p:cNvSpPr/>
          <p:nvPr/>
        </p:nvSpPr>
        <p:spPr>
          <a:xfrm>
            <a:off x="1168400" y="498994"/>
            <a:ext cx="10214123" cy="646331"/>
          </a:xfrm>
          <a:prstGeom prst="rect">
            <a:avLst/>
          </a:prstGeom>
        </p:spPr>
        <p:txBody>
          <a:bodyPr wrap="square">
            <a:spAutoFit/>
          </a:bodyPr>
          <a:lstStyle/>
          <a:p>
            <a:r>
              <a:rPr lang="en-US" dirty="0"/>
              <a:t>Deliver notes below only affect previous year data at BLIS1 which has changed only site code to BLIS2 effective 1/1/2020.  All other changes are with respect to preliminary data from 2021.</a:t>
            </a:r>
          </a:p>
        </p:txBody>
      </p:sp>
    </p:spTree>
    <p:extLst>
      <p:ext uri="{BB962C8B-B14F-4D97-AF65-F5344CB8AC3E}">
        <p14:creationId xmlns:p14="http://schemas.microsoft.com/office/powerpoint/2010/main" val="2764691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C874E-3589-4DC7-6BD3-4391A9B0ECF1}"/>
              </a:ext>
            </a:extLst>
          </p:cNvPr>
          <p:cNvSpPr>
            <a:spLocks noGrp="1"/>
          </p:cNvSpPr>
          <p:nvPr>
            <p:ph idx="1"/>
          </p:nvPr>
        </p:nvSpPr>
        <p:spPr>
          <a:xfrm>
            <a:off x="761288" y="1141961"/>
            <a:ext cx="10515600" cy="4351338"/>
          </a:xfrm>
        </p:spPr>
        <p:txBody>
          <a:bodyPr/>
          <a:lstStyle/>
          <a:p>
            <a:r>
              <a:rPr lang="en-US" dirty="0"/>
              <a:t>By request, group means files now include a new variable “</a:t>
            </a:r>
            <a:r>
              <a:rPr lang="en-US" dirty="0" err="1"/>
              <a:t>Number_obs</a:t>
            </a:r>
            <a:r>
              <a:rPr lang="en-US" dirty="0"/>
              <a:t>”, the number of valid observations used for each reported mean value.</a:t>
            </a:r>
          </a:p>
          <a:p>
            <a:r>
              <a:rPr lang="en-US" dirty="0"/>
              <a:t>Explicitly added site specific Rayleigh (</a:t>
            </a:r>
            <a:r>
              <a:rPr lang="en-US" dirty="0" err="1"/>
              <a:t>ss_Rayleigh</a:t>
            </a:r>
            <a:r>
              <a:rPr lang="en-US" dirty="0"/>
              <a:t>) values to group means files.</a:t>
            </a:r>
          </a:p>
          <a:p>
            <a:r>
              <a:rPr lang="en-US" dirty="0"/>
              <a:t>No other changes to data or algorithm for this process.</a:t>
            </a:r>
          </a:p>
        </p:txBody>
      </p:sp>
    </p:spTree>
    <p:extLst>
      <p:ext uri="{BB962C8B-B14F-4D97-AF65-F5344CB8AC3E}">
        <p14:creationId xmlns:p14="http://schemas.microsoft.com/office/powerpoint/2010/main" val="274505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102505" cy="2539344"/>
          </a:xfrm>
        </p:spPr>
        <p:txBody>
          <a:bodyPr>
            <a:normAutofit/>
          </a:bodyPr>
          <a:lstStyle/>
          <a:p>
            <a:r>
              <a:rPr lang="en-US" sz="4000" dirty="0"/>
              <a:t>Changes to IMPROVE RHR Calculations and Metrics since 12_2020 version</a:t>
            </a:r>
            <a:br>
              <a:rPr lang="en-US" sz="4000" dirty="0"/>
            </a:br>
            <a:br>
              <a:rPr lang="en-US" sz="4000" dirty="0"/>
            </a:br>
            <a:endParaRPr lang="en-US" sz="4000" b="1" i="1" dirty="0"/>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2_7_2022</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265374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5141" y="102754"/>
            <a:ext cx="6096000" cy="646331"/>
          </a:xfrm>
          <a:prstGeom prst="rect">
            <a:avLst/>
          </a:prstGeom>
        </p:spPr>
        <p:txBody>
          <a:bodyPr>
            <a:spAutoFit/>
          </a:bodyPr>
          <a:lstStyle/>
          <a:p>
            <a:r>
              <a:rPr lang="en-US" dirty="0"/>
              <a:t>*</a:t>
            </a:r>
            <a:r>
              <a:rPr lang="en-US" b="1" i="1" dirty="0"/>
              <a:t>affects DOSO1 2020 samples only*</a:t>
            </a:r>
            <a:br>
              <a:rPr lang="en-US" b="1" i="1" dirty="0"/>
            </a:br>
            <a:endParaRPr lang="en-US" dirty="0"/>
          </a:p>
        </p:txBody>
      </p:sp>
      <p:sp>
        <p:nvSpPr>
          <p:cNvPr id="3" name="Rectangle 2"/>
          <p:cNvSpPr/>
          <p:nvPr/>
        </p:nvSpPr>
        <p:spPr>
          <a:xfrm>
            <a:off x="0" y="876619"/>
            <a:ext cx="12192000" cy="4524315"/>
          </a:xfrm>
          <a:prstGeom prst="rect">
            <a:avLst/>
          </a:prstGeom>
        </p:spPr>
        <p:txBody>
          <a:bodyPr wrap="square">
            <a:spAutoFit/>
          </a:bodyPr>
          <a:lstStyle/>
          <a:p>
            <a:r>
              <a:rPr lang="en-US" sz="1200" dirty="0"/>
              <a:t>This issue is isolated to DOSO1’s 2B Module. Starting 05/06/2020, our electronic Flow Data suggested a flow decrease that continues over the next two sampling days, through 05/13/2020; this is evidenced by the primary pressure-sensing channel, while the secondary channel did not respond as expected. On 05/14/2020, the Operator followed the Field Group’s instructions in an attempt to readjust the flow; this flow adjustment was based on data from the primary channel. After this flow adjustment, the secondary channel’s data did not return to expected values. </a:t>
            </a:r>
          </a:p>
          <a:p>
            <a:r>
              <a:rPr lang="en-US" sz="1200" dirty="0"/>
              <a:t>On 09/18/2020, the electronic flow data showed another flow increase; this is evidenced by the primary channel, while the secondary channel did not respond at all. The Operator performed another flow adjustment on 09/22/2020 to decrease the flow back down to expected values based on data from the primary channel. The crucial difference between this second flow adjustment and the initial one is that after the second adjustment, both pressure-sensing channels returned to the original expected values.</a:t>
            </a:r>
          </a:p>
          <a:p>
            <a:r>
              <a:rPr lang="en-US" sz="1200" dirty="0"/>
              <a:t>A-to-B inter-module analysis-data comparisons did not agree well from 05/14/2020 to 09/22/2020, all days between the two Operator-prompted flow adjustments. </a:t>
            </a:r>
          </a:p>
          <a:p>
            <a:r>
              <a:rPr lang="en-US" sz="1200" dirty="0"/>
              <a:t>From 05/13/2020 to 09/22/2020, after the initial flow adjustment but before the second adjustment, the primary channel suggested a valid flow rate, but the secondary pressure-sensing channel suggests that the flow rate did not return to expected values. This shows that there was a problem that affected only the primary channel, but did not affect the flow rate. This was further verified on 09/18/2020 and 09/21/2020 when the primary channel shifted upwards, but the secondary channel did not respond. We know that the flow rate did not change because the secondary channel did not respond, but the flow obstruction affecting only the primary channel fixes itself. After the second flow adjustment on 09/22/2020, both the primary and secondary channels return to their original values.</a:t>
            </a:r>
          </a:p>
          <a:p>
            <a:r>
              <a:rPr lang="en-US" sz="1200" dirty="0"/>
              <a:t>The table below summarizes our findings and the state of the flow rate. A-to-B inter-module analysis-data comparisons do not agree for all times that the flow rate was set high at ~29 LPM.</a:t>
            </a:r>
          </a:p>
          <a:p>
            <a:r>
              <a:rPr lang="en-US" sz="1200" dirty="0"/>
              <a:t>Sampling Date Range	Details</a:t>
            </a:r>
          </a:p>
          <a:p>
            <a:r>
              <a:rPr lang="en-US" sz="1200" dirty="0"/>
              <a:t>before	5/6/2020	Primary channel reliable. Flow rate at 23 LPM.</a:t>
            </a:r>
          </a:p>
          <a:p>
            <a:r>
              <a:rPr lang="en-US" sz="1200" dirty="0"/>
              <a:t>5/6/2020	5/12/2020	Primary channel unreliable. Flow rate unchanged at 23 LPM. </a:t>
            </a:r>
          </a:p>
          <a:p>
            <a:r>
              <a:rPr lang="en-US" sz="1200" dirty="0"/>
              <a:t>5/15/2020	9/15/2020	Primary channel unreliable. Flow rate elevated to ~29 LPM.</a:t>
            </a:r>
          </a:p>
          <a:p>
            <a:r>
              <a:rPr lang="en-US" sz="1200" dirty="0"/>
              <a:t>9/18/2020	9/21/2020	Primary channel reliable. Flow rate elevated at ~29 LPM.</a:t>
            </a:r>
          </a:p>
          <a:p>
            <a:r>
              <a:rPr lang="en-US" sz="1200" dirty="0"/>
              <a:t>9/24/2020	onward	Primary channel reliable. Flow rate at 23 LPM.</a:t>
            </a:r>
          </a:p>
          <a:p>
            <a:r>
              <a:rPr lang="en-US" sz="1200" dirty="0"/>
              <a:t>Up until 05/13/2020, despite what the primary channel data showed, we know that the flow rate was unchanged at ~23 LPM because the secondary channel did not shift. When the primary channel problem fixes itself for 09/18/2020 and 09/21/2020, we know that the flow rate is ~ 29 LPM. Because the primary channel and secondary channel values return to expected ranges after the flow adjustment starting 09/24, we confirmed that both the primary channel was providing reliable data. Furthermore, that allows us to know that the 09/18/2020 and 09/21/2020 primary channel data is reliable. The secondary channel has been stable for the duration of this problem and remained unchanged from 05/15/2020 to 09/21/2020 shift, so we know that the flow rate is unchanged during that time. All this confirms that the accurate primary-channel flow rate readings ~29 LPM from 09/18/2020 and 09/21/2020 apply for all of 05/15/2020 to 09/21/2020. </a:t>
            </a:r>
          </a:p>
        </p:txBody>
      </p:sp>
    </p:spTree>
    <p:extLst>
      <p:ext uri="{BB962C8B-B14F-4D97-AF65-F5344CB8AC3E}">
        <p14:creationId xmlns:p14="http://schemas.microsoft.com/office/powerpoint/2010/main" val="3185305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89136" y="582461"/>
            <a:ext cx="10515600" cy="1958608"/>
          </a:xfrm>
        </p:spPr>
        <p:txBody>
          <a:bodyPr>
            <a:normAutofit/>
          </a:bodyPr>
          <a:lstStyle/>
          <a:p>
            <a:r>
              <a:rPr lang="en-US" dirty="0"/>
              <a:t>Concentrations for B module during the period affected by high flows were delivered with “SA” flag and processed as “NM” to evaluate the data. </a:t>
            </a:r>
          </a:p>
        </p:txBody>
      </p:sp>
      <p:pic>
        <p:nvPicPr>
          <p:cNvPr id="5" name="Picture 4"/>
          <p:cNvPicPr>
            <a:picLocks noChangeAspect="1"/>
          </p:cNvPicPr>
          <p:nvPr/>
        </p:nvPicPr>
        <p:blipFill>
          <a:blip r:embed="rId2"/>
          <a:stretch>
            <a:fillRect/>
          </a:stretch>
        </p:blipFill>
        <p:spPr>
          <a:xfrm>
            <a:off x="1129665" y="2295525"/>
            <a:ext cx="7372350" cy="3790950"/>
          </a:xfrm>
          <a:prstGeom prst="rect">
            <a:avLst/>
          </a:prstGeom>
        </p:spPr>
      </p:pic>
    </p:spTree>
    <p:extLst>
      <p:ext uri="{BB962C8B-B14F-4D97-AF65-F5344CB8AC3E}">
        <p14:creationId xmlns:p14="http://schemas.microsoft.com/office/powerpoint/2010/main" val="93758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032684" cy="4814751"/>
          </a:xfrm>
          <a:prstGeom prst="rect">
            <a:avLst/>
          </a:prstGeom>
        </p:spPr>
      </p:pic>
      <p:pic>
        <p:nvPicPr>
          <p:cNvPr id="5" name="Picture 4"/>
          <p:cNvPicPr>
            <a:picLocks noChangeAspect="1"/>
          </p:cNvPicPr>
          <p:nvPr/>
        </p:nvPicPr>
        <p:blipFill>
          <a:blip r:embed="rId3"/>
          <a:stretch>
            <a:fillRect/>
          </a:stretch>
        </p:blipFill>
        <p:spPr>
          <a:xfrm>
            <a:off x="6032684" y="2101678"/>
            <a:ext cx="6279832" cy="4756322"/>
          </a:xfrm>
          <a:prstGeom prst="rect">
            <a:avLst/>
          </a:prstGeom>
        </p:spPr>
      </p:pic>
      <p:sp>
        <p:nvSpPr>
          <p:cNvPr id="6" name="Content Placeholder 2"/>
          <p:cNvSpPr>
            <a:spLocks noGrp="1"/>
          </p:cNvSpPr>
          <p:nvPr>
            <p:ph idx="1"/>
          </p:nvPr>
        </p:nvSpPr>
        <p:spPr>
          <a:xfrm>
            <a:off x="6139216" y="150090"/>
            <a:ext cx="5783495" cy="1958608"/>
          </a:xfrm>
        </p:spPr>
        <p:txBody>
          <a:bodyPr>
            <a:normAutofit fontScale="92500" lnSpcReduction="20000"/>
          </a:bodyPr>
          <a:lstStyle/>
          <a:p>
            <a:r>
              <a:rPr lang="en-US" sz="1800" dirty="0"/>
              <a:t>There is no obvious shift in ratios of B module data compared to nearby sites.  A module sulfur is provided as a reference for unaffected data. </a:t>
            </a:r>
          </a:p>
          <a:p>
            <a:r>
              <a:rPr lang="en-US" sz="1800" dirty="0"/>
              <a:t>Only the nitrate values are used for RHR metrics.</a:t>
            </a:r>
          </a:p>
          <a:p>
            <a:r>
              <a:rPr lang="en-US" sz="1800" dirty="0"/>
              <a:t>Provided they are properly measured, elevated flows would be expected to produce somewhat lower concentrations due to a reduction in particle size cut point.  That would cause higher ratios on this plot, not lower.</a:t>
            </a:r>
          </a:p>
          <a:p>
            <a:endParaRPr lang="en-US" sz="1800" dirty="0"/>
          </a:p>
        </p:txBody>
      </p:sp>
      <p:sp>
        <p:nvSpPr>
          <p:cNvPr id="7" name="Rectangle 6"/>
          <p:cNvSpPr/>
          <p:nvPr/>
        </p:nvSpPr>
        <p:spPr>
          <a:xfrm>
            <a:off x="5495278" y="258480"/>
            <a:ext cx="147601" cy="42497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722100" y="2494862"/>
            <a:ext cx="200611" cy="42497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89881" y="5073231"/>
            <a:ext cx="1702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Period affected</a:t>
            </a:r>
          </a:p>
        </p:txBody>
      </p:sp>
      <p:cxnSp>
        <p:nvCxnSpPr>
          <p:cNvPr id="11" name="Straight Arrow Connector 10"/>
          <p:cNvCxnSpPr/>
          <p:nvPr/>
        </p:nvCxnSpPr>
        <p:spPr>
          <a:xfrm flipV="1">
            <a:off x="4133850" y="4508206"/>
            <a:ext cx="1361428" cy="56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321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4265" y="755716"/>
            <a:ext cx="10515600" cy="4351338"/>
          </a:xfrm>
        </p:spPr>
        <p:txBody>
          <a:bodyPr/>
          <a:lstStyle/>
          <a:p>
            <a:r>
              <a:rPr lang="en-US" dirty="0"/>
              <a:t>1/2019-2/2019 MT values at PINN1 were changed from “SA” to “NM”</a:t>
            </a:r>
          </a:p>
          <a:p>
            <a:r>
              <a:rPr lang="en-US" dirty="0"/>
              <a:t>The same issue affects data from 11/16-12/31 2018, however 2018 was a complete year without restoring these samples, so they remain coded “SA” (not valid for RHR metrics).</a:t>
            </a:r>
          </a:p>
          <a:p>
            <a:r>
              <a:rPr lang="en-US" dirty="0"/>
              <a:t>See plots on next slide.</a:t>
            </a:r>
          </a:p>
        </p:txBody>
      </p:sp>
      <p:sp>
        <p:nvSpPr>
          <p:cNvPr id="2" name="Rectangle 1"/>
          <p:cNvSpPr/>
          <p:nvPr/>
        </p:nvSpPr>
        <p:spPr>
          <a:xfrm>
            <a:off x="2917371" y="200904"/>
            <a:ext cx="6096000" cy="954107"/>
          </a:xfrm>
          <a:prstGeom prst="rect">
            <a:avLst/>
          </a:prstGeom>
        </p:spPr>
        <p:txBody>
          <a:bodyPr>
            <a:spAutoFit/>
          </a:bodyPr>
          <a:lstStyle/>
          <a:p>
            <a:r>
              <a:rPr lang="en-US" sz="2800" dirty="0"/>
              <a:t>*</a:t>
            </a:r>
            <a:r>
              <a:rPr lang="en-US" sz="2800" b="1" i="1" dirty="0"/>
              <a:t>affects PINN1 2019 samples only*</a:t>
            </a:r>
            <a:br>
              <a:rPr lang="en-US" sz="2800" b="1" i="1" dirty="0"/>
            </a:br>
            <a:endParaRPr lang="en-US" sz="2800" dirty="0"/>
          </a:p>
        </p:txBody>
      </p:sp>
      <p:pic>
        <p:nvPicPr>
          <p:cNvPr id="7" name="Picture 6"/>
          <p:cNvPicPr>
            <a:picLocks noChangeAspect="1"/>
          </p:cNvPicPr>
          <p:nvPr/>
        </p:nvPicPr>
        <p:blipFill>
          <a:blip r:embed="rId2"/>
          <a:stretch>
            <a:fillRect/>
          </a:stretch>
        </p:blipFill>
        <p:spPr>
          <a:xfrm>
            <a:off x="7281055" y="2562205"/>
            <a:ext cx="4643468" cy="4792618"/>
          </a:xfrm>
          <a:prstGeom prst="rect">
            <a:avLst/>
          </a:prstGeom>
        </p:spPr>
      </p:pic>
    </p:spTree>
    <p:extLst>
      <p:ext uri="{BB962C8B-B14F-4D97-AF65-F5344CB8AC3E}">
        <p14:creationId xmlns:p14="http://schemas.microsoft.com/office/powerpoint/2010/main" val="308792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564" y="0"/>
            <a:ext cx="8902782" cy="6624303"/>
          </a:xfrm>
          <a:prstGeom prst="rect">
            <a:avLst/>
          </a:prstGeom>
        </p:spPr>
      </p:pic>
      <p:sp>
        <p:nvSpPr>
          <p:cNvPr id="5" name="Rectangle 4"/>
          <p:cNvSpPr/>
          <p:nvPr/>
        </p:nvSpPr>
        <p:spPr>
          <a:xfrm>
            <a:off x="7748649" y="3123211"/>
            <a:ext cx="344384" cy="1140032"/>
          </a:xfrm>
          <a:prstGeom prst="rect">
            <a:avLst/>
          </a:prstGeom>
          <a:solidFill>
            <a:srgbClr val="5B9BD5">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083135" y="2511631"/>
            <a:ext cx="3247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Approximate period affected</a:t>
            </a:r>
          </a:p>
        </p:txBody>
      </p:sp>
      <p:cxnSp>
        <p:nvCxnSpPr>
          <p:cNvPr id="8" name="Straight Arrow Connector 7"/>
          <p:cNvCxnSpPr/>
          <p:nvPr/>
        </p:nvCxnSpPr>
        <p:spPr>
          <a:xfrm>
            <a:off x="7517081" y="2880963"/>
            <a:ext cx="231568" cy="24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9134351" y="2071117"/>
            <a:ext cx="2645229"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From Nicky Young at AQRC 12/9/2020: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“Our records indicate that during a site audit, it was discovered that the D-Module inlet stack was not inserted all the way during the time period of November 16, 2018 to April 10, 2019. “</a:t>
            </a:r>
          </a:p>
        </p:txBody>
      </p:sp>
    </p:spTree>
    <p:extLst>
      <p:ext uri="{BB962C8B-B14F-4D97-AF65-F5344CB8AC3E}">
        <p14:creationId xmlns:p14="http://schemas.microsoft.com/office/powerpoint/2010/main" val="264483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14D85-677B-57C0-0D71-579B66F5CDF2}"/>
              </a:ext>
            </a:extLst>
          </p:cNvPr>
          <p:cNvSpPr>
            <a:spLocks noGrp="1"/>
          </p:cNvSpPr>
          <p:nvPr>
            <p:ph idx="1"/>
          </p:nvPr>
        </p:nvSpPr>
        <p:spPr>
          <a:xfrm>
            <a:off x="411249" y="407406"/>
            <a:ext cx="11230418" cy="6221994"/>
          </a:xfrm>
        </p:spPr>
        <p:txBody>
          <a:bodyPr>
            <a:normAutofit/>
          </a:bodyPr>
          <a:lstStyle/>
          <a:p>
            <a:pPr marL="0" indent="0">
              <a:buNone/>
            </a:pPr>
            <a:r>
              <a:rPr lang="en-US" dirty="0"/>
              <a:t>Update for version “_9_25”:</a:t>
            </a:r>
          </a:p>
          <a:p>
            <a:r>
              <a:rPr lang="en-US" sz="2400" dirty="0"/>
              <a:t>KPBO1 and LOND1 have new e95 thresholds for carbon based on the 2024 data, hence have updated impairment metrics for their respective data records.  The only noted changes to MID values were KPBO1 2016 and LOND1 2017.  Other years were not affected. (The same days were still chosen as “Most Impaired”.)</a:t>
            </a:r>
          </a:p>
          <a:p>
            <a:r>
              <a:rPr lang="en-US" sz="2400" dirty="0"/>
              <a:t>Three new sites were added to the Impairment Metrics files, PITT1, ATLA1, and SOGP1, which now have the required 5 complete years to calculate the necessary e95 values.  The impairment maps will be updated to reflect the new sites’ data back to 2018.</a:t>
            </a:r>
          </a:p>
          <a:p>
            <a:r>
              <a:rPr lang="en-US" sz="2400" dirty="0"/>
              <a:t>A new “ZION_RHTS” data set has been added to the RHR metrics calculations.  Like the other “_RHTS” sites, this is a combination of the ZION1 and ZICA1 data sets.  This is the first case where data from ZION1 (old site) was scaled to be consistent with data from ZICA1. </a:t>
            </a:r>
          </a:p>
          <a:p>
            <a:r>
              <a:rPr lang="en-US" sz="2400" dirty="0"/>
              <a:t>CAVE1, DINO1, FCPC1, KPBO1, LOND1, LTCC1, MAKA2, NOGA1, OWVL1, STIL1, SYCA2, and TOOL1 have updated default 2064 endpoints.  Sites with fewer than 15 years of data are updated as data becomes available.  The changes are minor</a:t>
            </a:r>
            <a:r>
              <a:rPr lang="en-US" sz="2400" baseline="30000" dirty="0"/>
              <a:t>1</a:t>
            </a:r>
            <a:r>
              <a:rPr lang="en-US" sz="2400" dirty="0"/>
              <a:t>.</a:t>
            </a:r>
          </a:p>
          <a:p>
            <a:pPr marL="0" indent="0">
              <a:buNone/>
            </a:pPr>
            <a:endParaRPr lang="en-US" sz="2400" dirty="0"/>
          </a:p>
          <a:p>
            <a:endParaRPr lang="en-US" sz="2400" dirty="0"/>
          </a:p>
        </p:txBody>
      </p:sp>
    </p:spTree>
    <p:extLst>
      <p:ext uri="{BB962C8B-B14F-4D97-AF65-F5344CB8AC3E}">
        <p14:creationId xmlns:p14="http://schemas.microsoft.com/office/powerpoint/2010/main" val="3413733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8136" y="1358203"/>
            <a:ext cx="4248727" cy="369332"/>
          </a:xfrm>
          <a:prstGeom prst="rect">
            <a:avLst/>
          </a:prstGeom>
          <a:noFill/>
        </p:spPr>
        <p:txBody>
          <a:bodyPr wrap="square" rtlCol="0">
            <a:spAutoFit/>
          </a:bodyPr>
          <a:lstStyle/>
          <a:p>
            <a:r>
              <a:rPr lang="en-US" dirty="0"/>
              <a:t>Ratio of LASU2 to VILA1 </a:t>
            </a:r>
            <a:r>
              <a:rPr lang="en-US" dirty="0" err="1"/>
              <a:t>fe_f</a:t>
            </a:r>
            <a:r>
              <a:rPr lang="en-US" dirty="0"/>
              <a:t>, MT</a:t>
            </a:r>
          </a:p>
        </p:txBody>
      </p:sp>
      <p:pic>
        <p:nvPicPr>
          <p:cNvPr id="2050" name="Picture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55" y="1740918"/>
            <a:ext cx="8554651" cy="49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9589" y="349232"/>
            <a:ext cx="10368831" cy="923330"/>
          </a:xfrm>
          <a:prstGeom prst="rect">
            <a:avLst/>
          </a:prstGeom>
        </p:spPr>
        <p:txBody>
          <a:bodyPr wrap="square">
            <a:spAutoFit/>
          </a:bodyPr>
          <a:lstStyle/>
          <a:p>
            <a:r>
              <a:rPr lang="en-US" dirty="0"/>
              <a:t>LASU2 Module D had incorrect critical orifice from 8/20/2019 to 5/5/2020.  Although the inlet cut point is suspect, the data do not appear out of range, and are used for RHR metrics at LASU2 in 2019.  A separate, unrelated issue is expected to cause many of the MT values to be unusable in 2020.</a:t>
            </a:r>
          </a:p>
        </p:txBody>
      </p:sp>
    </p:spTree>
    <p:extLst>
      <p:ext uri="{BB962C8B-B14F-4D97-AF65-F5344CB8AC3E}">
        <p14:creationId xmlns:p14="http://schemas.microsoft.com/office/powerpoint/2010/main" val="409182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2" y="2072484"/>
            <a:ext cx="8465976" cy="1754326"/>
          </a:xfrm>
          <a:prstGeom prst="rect">
            <a:avLst/>
          </a:prstGeom>
        </p:spPr>
        <p:txBody>
          <a:bodyPr wrap="square">
            <a:spAutoFit/>
          </a:bodyPr>
          <a:lstStyle/>
          <a:p>
            <a:pPr marL="285750" indent="-285750">
              <a:buFont typeface="Arial" panose="020B0604020202020204" pitchFamily="34" charset="0"/>
              <a:buChar char="•"/>
            </a:pPr>
            <a:r>
              <a:rPr lang="en-US" dirty="0">
                <a:solidFill>
                  <a:srgbClr val="000000"/>
                </a:solidFill>
                <a:latin typeface="Calibri" panose="020F0502020204030204" pitchFamily="34" charset="0"/>
              </a:rPr>
              <a:t>From UC Davis AQRC:</a:t>
            </a:r>
          </a:p>
          <a:p>
            <a:pPr lvl="1"/>
            <a:r>
              <a:rPr lang="en-US" i="1" dirty="0">
                <a:solidFill>
                  <a:srgbClr val="000000"/>
                </a:solidFill>
                <a:latin typeface="Calibri" panose="020F0502020204030204" pitchFamily="34" charset="0"/>
              </a:rPr>
              <a:t>“An error in the data processing code was identified that resulted in the incorrect </a:t>
            </a:r>
            <a:r>
              <a:rPr lang="en-US" b="1" i="1" dirty="0">
                <a:solidFill>
                  <a:srgbClr val="000000"/>
                </a:solidFill>
                <a:latin typeface="Calibri" panose="020F0502020204030204" pitchFamily="34" charset="0"/>
              </a:rPr>
              <a:t>uncertainty values </a:t>
            </a:r>
            <a:r>
              <a:rPr lang="en-US" i="1" dirty="0">
                <a:solidFill>
                  <a:srgbClr val="000000"/>
                </a:solidFill>
                <a:latin typeface="Calibri" panose="020F0502020204030204" pitchFamily="34" charset="0"/>
              </a:rPr>
              <a:t>to be reported for filter absorption from HIPS (</a:t>
            </a:r>
            <a:r>
              <a:rPr lang="en-US" i="1" dirty="0" err="1">
                <a:solidFill>
                  <a:srgbClr val="000000"/>
                </a:solidFill>
                <a:latin typeface="Calibri" panose="020F0502020204030204" pitchFamily="34" charset="0"/>
              </a:rPr>
              <a:t>Fabs</a:t>
            </a:r>
            <a:r>
              <a:rPr lang="en-US" i="1" dirty="0">
                <a:solidFill>
                  <a:srgbClr val="000000"/>
                </a:solidFill>
                <a:latin typeface="Calibri" panose="020F0502020204030204" pitchFamily="34" charset="0"/>
              </a:rPr>
              <a:t>) between </a:t>
            </a:r>
            <a:r>
              <a:rPr lang="en-US" b="1" i="1" dirty="0">
                <a:solidFill>
                  <a:srgbClr val="000000"/>
                </a:solidFill>
                <a:latin typeface="Calibri" panose="020F0502020204030204" pitchFamily="34" charset="0"/>
              </a:rPr>
              <a:t>January 2019 and May 2020</a:t>
            </a:r>
            <a:r>
              <a:rPr lang="en-US" i="1" dirty="0">
                <a:solidFill>
                  <a:srgbClr val="000000"/>
                </a:solidFill>
                <a:latin typeface="Calibri" panose="020F0502020204030204" pitchFamily="34" charset="0"/>
              </a:rPr>
              <a:t>. The multiplicative term of the uncertainty was not being properly applied. The error has been corrected and the uncertainty values for HIPS for the sampling time period 2019 through April 2020 have been updated. </a:t>
            </a:r>
            <a:endParaRPr lang="en-US" i="1" dirty="0"/>
          </a:p>
        </p:txBody>
      </p:sp>
      <p:sp>
        <p:nvSpPr>
          <p:cNvPr id="3" name="Rectangle 2"/>
          <p:cNvSpPr/>
          <p:nvPr/>
        </p:nvSpPr>
        <p:spPr>
          <a:xfrm>
            <a:off x="1536439" y="748301"/>
            <a:ext cx="7352523" cy="923330"/>
          </a:xfrm>
          <a:prstGeom prst="rect">
            <a:avLst/>
          </a:prstGeom>
        </p:spPr>
        <p:txBody>
          <a:bodyPr wrap="square">
            <a:spAutoFit/>
          </a:bodyPr>
          <a:lstStyle/>
          <a:p>
            <a:r>
              <a:rPr lang="en-US" dirty="0"/>
              <a:t>The following note affects </a:t>
            </a:r>
            <a:r>
              <a:rPr lang="en-US" dirty="0" err="1"/>
              <a:t>Fabs</a:t>
            </a:r>
            <a:r>
              <a:rPr lang="en-US" dirty="0"/>
              <a:t> uncertainty values at almost every site in 2019.  </a:t>
            </a:r>
            <a:r>
              <a:rPr lang="en-US" b="1" dirty="0" err="1"/>
              <a:t>Fabs</a:t>
            </a:r>
            <a:r>
              <a:rPr lang="en-US" b="1" dirty="0"/>
              <a:t> uncertainty does not affect daily extinction calculations or RHR metrics.</a:t>
            </a:r>
          </a:p>
        </p:txBody>
      </p:sp>
    </p:spTree>
    <p:extLst>
      <p:ext uri="{BB962C8B-B14F-4D97-AF65-F5344CB8AC3E}">
        <p14:creationId xmlns:p14="http://schemas.microsoft.com/office/powerpoint/2010/main" val="465156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102505" cy="2539344"/>
          </a:xfrm>
        </p:spPr>
        <p:txBody>
          <a:bodyPr>
            <a:normAutofit/>
          </a:bodyPr>
          <a:lstStyle/>
          <a:p>
            <a:r>
              <a:rPr lang="en-US" sz="4000" dirty="0"/>
              <a:t>Changes to IMPROVE RHR Calculations and Metrics since 4/20_2 version</a:t>
            </a:r>
            <a:br>
              <a:rPr lang="en-US" sz="4000" dirty="0"/>
            </a:br>
            <a:br>
              <a:rPr lang="en-US" sz="4000" dirty="0"/>
            </a:br>
            <a:endParaRPr lang="en-US" sz="4000" b="1" i="1" dirty="0"/>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12_8_2020</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3906185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774" y="653042"/>
            <a:ext cx="10515600" cy="5876850"/>
          </a:xfrm>
        </p:spPr>
        <p:txBody>
          <a:bodyPr>
            <a:normAutofit lnSpcReduction="10000"/>
          </a:bodyPr>
          <a:lstStyle/>
          <a:p>
            <a:pPr marL="0" indent="0">
              <a:buNone/>
            </a:pPr>
            <a:r>
              <a:rPr lang="en-US" sz="4000" dirty="0"/>
              <a:t>Certain newer sites will see impairment metrics change as new years are added to 15 year period for determining 95%ile E3 values.</a:t>
            </a:r>
          </a:p>
          <a:p>
            <a:pPr marL="0" indent="0">
              <a:buNone/>
            </a:pPr>
            <a:endParaRPr lang="en-US" sz="4000" dirty="0"/>
          </a:p>
          <a:p>
            <a:pPr marL="0" indent="0">
              <a:buNone/>
            </a:pPr>
            <a:r>
              <a:rPr lang="en-US" sz="4000" dirty="0"/>
              <a:t>LOND1, LYEB1, MAKA2, and STIL1 impairment metrics were affected by adding the 2019 data.  </a:t>
            </a:r>
          </a:p>
          <a:p>
            <a:pPr marL="0" indent="0">
              <a:buNone/>
            </a:pPr>
            <a:endParaRPr lang="en-US" sz="4000" dirty="0"/>
          </a:p>
          <a:p>
            <a:pPr marL="0" indent="0">
              <a:buNone/>
            </a:pPr>
            <a:r>
              <a:rPr lang="en-US" sz="4000" dirty="0"/>
              <a:t>LYEB1 is a Regional Haze Tracking site, but when combined with legacy LYBR1 site, as LYBR_RHTS the impairment metrics are not affected.</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643553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774" y="653042"/>
            <a:ext cx="10515600" cy="4351338"/>
          </a:xfrm>
        </p:spPr>
        <p:txBody>
          <a:bodyPr/>
          <a:lstStyle/>
          <a:p>
            <a:pPr marL="0" indent="0">
              <a:buNone/>
            </a:pPr>
            <a:r>
              <a:rPr lang="en-US" sz="4000" dirty="0"/>
              <a:t>New informational flag added</a:t>
            </a:r>
          </a:p>
          <a:p>
            <a:pPr marL="0" indent="0">
              <a:buNone/>
            </a:pPr>
            <a:endParaRPr lang="en-US" sz="4000" dirty="0"/>
          </a:p>
          <a:p>
            <a:r>
              <a:rPr lang="en-US" dirty="0"/>
              <a:t>Flag is “TO” for Time Outside of normal bounds”.</a:t>
            </a:r>
          </a:p>
          <a:p>
            <a:r>
              <a:rPr lang="en-US" dirty="0"/>
              <a:t>Sample Duration differs from 24 hours by 1-6 hours. </a:t>
            </a:r>
          </a:p>
          <a:p>
            <a:r>
              <a:rPr lang="en-US" dirty="0"/>
              <a:t>Data is considered valid. </a:t>
            </a:r>
          </a:p>
          <a:p>
            <a:r>
              <a:rPr lang="en-US" dirty="0"/>
              <a:t>Previously this deviation from normal sampling could only be deduced from the sample duration value, now it is flagged explicitly.</a:t>
            </a:r>
          </a:p>
        </p:txBody>
      </p:sp>
    </p:spTree>
    <p:extLst>
      <p:ext uri="{BB962C8B-B14F-4D97-AF65-F5344CB8AC3E}">
        <p14:creationId xmlns:p14="http://schemas.microsoft.com/office/powerpoint/2010/main" val="3330875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2446" y="1633018"/>
            <a:ext cx="10102505" cy="2539344"/>
          </a:xfrm>
        </p:spPr>
        <p:txBody>
          <a:bodyPr>
            <a:normAutofit fontScale="90000"/>
          </a:bodyPr>
          <a:lstStyle/>
          <a:p>
            <a:pPr algn="l"/>
            <a:r>
              <a:rPr lang="en-US" sz="4000" dirty="0"/>
              <a:t>*</a:t>
            </a:r>
            <a:r>
              <a:rPr lang="en-US" sz="4000" b="1" i="1" dirty="0"/>
              <a:t>affects LASU2, RUBI1, FRES1 2004 samples only*</a:t>
            </a:r>
            <a:br>
              <a:rPr lang="en-US" sz="4000" b="1" i="1" dirty="0"/>
            </a:br>
            <a:br>
              <a:rPr lang="en-US" sz="4000" b="1" i="1" dirty="0"/>
            </a:br>
            <a:r>
              <a:rPr lang="en-US" sz="4000" dirty="0"/>
              <a:t>-Site specific Rayleigh values were added to samples at RUBI1, LASU2, and FRES1 for samples in 2004.  </a:t>
            </a:r>
            <a:br>
              <a:rPr lang="en-US" sz="4000" dirty="0"/>
            </a:br>
            <a:r>
              <a:rPr lang="en-US" sz="4000" dirty="0"/>
              <a:t>-Allows calculation of dv for approximately 70 samples.  </a:t>
            </a:r>
            <a:br>
              <a:rPr lang="en-US" sz="4000" dirty="0"/>
            </a:br>
            <a:r>
              <a:rPr lang="en-US" sz="4000" dirty="0"/>
              <a:t>-Does not change any Regional Haze Rule metric data.</a:t>
            </a:r>
            <a:endParaRPr lang="en-US" sz="4000" b="1" i="1" dirty="0"/>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352775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102505" cy="2539344"/>
          </a:xfrm>
        </p:spPr>
        <p:txBody>
          <a:bodyPr>
            <a:normAutofit fontScale="90000"/>
          </a:bodyPr>
          <a:lstStyle/>
          <a:p>
            <a:r>
              <a:rPr lang="en-US" sz="4000" dirty="0"/>
              <a:t>Changes to IMPROVE RHR Calculations and Metrics since 12/2019 version</a:t>
            </a:r>
            <a:br>
              <a:rPr lang="en-US" sz="4000" dirty="0"/>
            </a:br>
            <a:br>
              <a:rPr lang="en-US" sz="4000" dirty="0"/>
            </a:br>
            <a:r>
              <a:rPr lang="en-US" sz="4000" dirty="0"/>
              <a:t>*</a:t>
            </a:r>
            <a:r>
              <a:rPr lang="en-US" sz="4000" b="1" i="1" dirty="0"/>
              <a:t>affects AGTI1, HOOV1, IKBA1, WHPE1, SWAN1 and LTCC1 only*</a:t>
            </a:r>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4_23_2020</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3494922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7403" y="983762"/>
            <a:ext cx="3543157" cy="2710729"/>
          </a:xfrm>
          <a:prstGeom prst="rect">
            <a:avLst/>
          </a:prstGeom>
        </p:spPr>
      </p:pic>
      <p:pic>
        <p:nvPicPr>
          <p:cNvPr id="5" name="Picture 4"/>
          <p:cNvPicPr>
            <a:picLocks noChangeAspect="1"/>
          </p:cNvPicPr>
          <p:nvPr/>
        </p:nvPicPr>
        <p:blipFill>
          <a:blip r:embed="rId3"/>
          <a:stretch>
            <a:fillRect/>
          </a:stretch>
        </p:blipFill>
        <p:spPr>
          <a:xfrm>
            <a:off x="3982446" y="896061"/>
            <a:ext cx="3959220" cy="5961939"/>
          </a:xfrm>
          <a:prstGeom prst="rect">
            <a:avLst/>
          </a:prstGeom>
        </p:spPr>
      </p:pic>
      <p:pic>
        <p:nvPicPr>
          <p:cNvPr id="6" name="Picture 5"/>
          <p:cNvPicPr>
            <a:picLocks noChangeAspect="1"/>
          </p:cNvPicPr>
          <p:nvPr/>
        </p:nvPicPr>
        <p:blipFill>
          <a:blip r:embed="rId4"/>
          <a:stretch>
            <a:fillRect/>
          </a:stretch>
        </p:blipFill>
        <p:spPr>
          <a:xfrm>
            <a:off x="307653" y="3920319"/>
            <a:ext cx="3633850" cy="2937681"/>
          </a:xfrm>
          <a:prstGeom prst="rect">
            <a:avLst/>
          </a:prstGeom>
        </p:spPr>
      </p:pic>
      <p:sp>
        <p:nvSpPr>
          <p:cNvPr id="7" name="TextBox 6"/>
          <p:cNvSpPr txBox="1"/>
          <p:nvPr/>
        </p:nvSpPr>
        <p:spPr>
          <a:xfrm>
            <a:off x="357402" y="225188"/>
            <a:ext cx="10635869" cy="369332"/>
          </a:xfrm>
          <a:prstGeom prst="rect">
            <a:avLst/>
          </a:prstGeom>
          <a:noFill/>
        </p:spPr>
        <p:txBody>
          <a:bodyPr wrap="square" rtlCol="0">
            <a:spAutoFit/>
          </a:bodyPr>
          <a:lstStyle/>
          <a:p>
            <a:r>
              <a:rPr lang="en-US" dirty="0"/>
              <a:t>Data Substitution performed by Air Resource Specialists, Inc. for WRAP at four western IMPROVE sites in 2018.</a:t>
            </a:r>
          </a:p>
        </p:txBody>
      </p:sp>
      <p:sp>
        <p:nvSpPr>
          <p:cNvPr id="8" name="Rectangle 7"/>
          <p:cNvSpPr/>
          <p:nvPr/>
        </p:nvSpPr>
        <p:spPr>
          <a:xfrm>
            <a:off x="8266412" y="1324908"/>
            <a:ext cx="3429719" cy="923330"/>
          </a:xfrm>
          <a:prstGeom prst="rect">
            <a:avLst/>
          </a:prstGeom>
        </p:spPr>
        <p:txBody>
          <a:bodyPr wrap="square">
            <a:spAutoFit/>
          </a:bodyPr>
          <a:lstStyle/>
          <a:p>
            <a:r>
              <a:rPr lang="en-US" dirty="0"/>
              <a:t>Clearest and Most Impaired Days are now calculated for these years at these sites.</a:t>
            </a:r>
          </a:p>
        </p:txBody>
      </p:sp>
      <p:cxnSp>
        <p:nvCxnSpPr>
          <p:cNvPr id="9" name="Straight Arrow Connector 8"/>
          <p:cNvCxnSpPr/>
          <p:nvPr/>
        </p:nvCxnSpPr>
        <p:spPr>
          <a:xfrm flipH="1">
            <a:off x="6632812" y="1786573"/>
            <a:ext cx="1570262" cy="1309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632812" y="1831850"/>
            <a:ext cx="1570262" cy="976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stretch>
            <a:fillRect/>
          </a:stretch>
        </p:blipFill>
        <p:spPr>
          <a:xfrm>
            <a:off x="6843630" y="1324908"/>
            <a:ext cx="707182" cy="130270"/>
          </a:xfrm>
          <a:prstGeom prst="rect">
            <a:avLst/>
          </a:prstGeom>
        </p:spPr>
      </p:pic>
      <p:pic>
        <p:nvPicPr>
          <p:cNvPr id="17" name="Picture 16"/>
          <p:cNvPicPr>
            <a:picLocks noChangeAspect="1"/>
          </p:cNvPicPr>
          <p:nvPr/>
        </p:nvPicPr>
        <p:blipFill>
          <a:blip r:embed="rId5"/>
          <a:stretch>
            <a:fillRect/>
          </a:stretch>
        </p:blipFill>
        <p:spPr>
          <a:xfrm>
            <a:off x="6843630" y="4338314"/>
            <a:ext cx="707182" cy="130270"/>
          </a:xfrm>
          <a:prstGeom prst="rect">
            <a:avLst/>
          </a:prstGeom>
        </p:spPr>
      </p:pic>
      <p:pic>
        <p:nvPicPr>
          <p:cNvPr id="18" name="Picture 17"/>
          <p:cNvPicPr>
            <a:picLocks noChangeAspect="1"/>
          </p:cNvPicPr>
          <p:nvPr/>
        </p:nvPicPr>
        <p:blipFill>
          <a:blip r:embed="rId5"/>
          <a:stretch>
            <a:fillRect/>
          </a:stretch>
        </p:blipFill>
        <p:spPr>
          <a:xfrm>
            <a:off x="2950518" y="1342055"/>
            <a:ext cx="707182" cy="130270"/>
          </a:xfrm>
          <a:prstGeom prst="rect">
            <a:avLst/>
          </a:prstGeom>
        </p:spPr>
      </p:pic>
      <p:pic>
        <p:nvPicPr>
          <p:cNvPr id="19" name="Picture 18"/>
          <p:cNvPicPr>
            <a:picLocks noChangeAspect="1"/>
          </p:cNvPicPr>
          <p:nvPr/>
        </p:nvPicPr>
        <p:blipFill>
          <a:blip r:embed="rId5"/>
          <a:stretch>
            <a:fillRect/>
          </a:stretch>
        </p:blipFill>
        <p:spPr>
          <a:xfrm>
            <a:off x="3142087" y="4338314"/>
            <a:ext cx="707182" cy="130270"/>
          </a:xfrm>
          <a:prstGeom prst="rect">
            <a:avLst/>
          </a:prstGeom>
        </p:spPr>
      </p:pic>
      <p:pic>
        <p:nvPicPr>
          <p:cNvPr id="20" name="Picture 19"/>
          <p:cNvPicPr>
            <a:picLocks noChangeAspect="1"/>
          </p:cNvPicPr>
          <p:nvPr/>
        </p:nvPicPr>
        <p:blipFill>
          <a:blip r:embed="rId6"/>
          <a:stretch>
            <a:fillRect/>
          </a:stretch>
        </p:blipFill>
        <p:spPr>
          <a:xfrm>
            <a:off x="6843630" y="1571062"/>
            <a:ext cx="639864" cy="112461"/>
          </a:xfrm>
          <a:prstGeom prst="rect">
            <a:avLst/>
          </a:prstGeom>
        </p:spPr>
      </p:pic>
      <p:pic>
        <p:nvPicPr>
          <p:cNvPr id="21" name="Picture 20"/>
          <p:cNvPicPr>
            <a:picLocks noChangeAspect="1"/>
          </p:cNvPicPr>
          <p:nvPr/>
        </p:nvPicPr>
        <p:blipFill>
          <a:blip r:embed="rId6"/>
          <a:stretch>
            <a:fillRect/>
          </a:stretch>
        </p:blipFill>
        <p:spPr>
          <a:xfrm>
            <a:off x="2950518" y="1588742"/>
            <a:ext cx="639864" cy="112461"/>
          </a:xfrm>
          <a:prstGeom prst="rect">
            <a:avLst/>
          </a:prstGeom>
        </p:spPr>
      </p:pic>
      <p:pic>
        <p:nvPicPr>
          <p:cNvPr id="22" name="Picture 21"/>
          <p:cNvPicPr>
            <a:picLocks noChangeAspect="1"/>
          </p:cNvPicPr>
          <p:nvPr/>
        </p:nvPicPr>
        <p:blipFill>
          <a:blip r:embed="rId6"/>
          <a:stretch>
            <a:fillRect/>
          </a:stretch>
        </p:blipFill>
        <p:spPr>
          <a:xfrm>
            <a:off x="3144080" y="4585001"/>
            <a:ext cx="639864" cy="112461"/>
          </a:xfrm>
          <a:prstGeom prst="rect">
            <a:avLst/>
          </a:prstGeom>
        </p:spPr>
      </p:pic>
      <p:pic>
        <p:nvPicPr>
          <p:cNvPr id="23" name="Picture 22"/>
          <p:cNvPicPr>
            <a:picLocks noChangeAspect="1"/>
          </p:cNvPicPr>
          <p:nvPr/>
        </p:nvPicPr>
        <p:blipFill>
          <a:blip r:embed="rId6"/>
          <a:stretch>
            <a:fillRect/>
          </a:stretch>
        </p:blipFill>
        <p:spPr>
          <a:xfrm>
            <a:off x="6843630" y="4585000"/>
            <a:ext cx="639864" cy="112461"/>
          </a:xfrm>
          <a:prstGeom prst="rect">
            <a:avLst/>
          </a:prstGeom>
        </p:spPr>
      </p:pic>
    </p:spTree>
    <p:extLst>
      <p:ext uri="{BB962C8B-B14F-4D97-AF65-F5344CB8AC3E}">
        <p14:creationId xmlns:p14="http://schemas.microsoft.com/office/powerpoint/2010/main" val="1029915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5282" y="2167002"/>
            <a:ext cx="7015162" cy="4806572"/>
          </a:xfrm>
          <a:prstGeom prst="rect">
            <a:avLst/>
          </a:prstGeom>
        </p:spPr>
      </p:pic>
      <p:sp>
        <p:nvSpPr>
          <p:cNvPr id="3" name="TextBox 2"/>
          <p:cNvSpPr txBox="1"/>
          <p:nvPr/>
        </p:nvSpPr>
        <p:spPr>
          <a:xfrm>
            <a:off x="480448" y="689674"/>
            <a:ext cx="10918555" cy="1477328"/>
          </a:xfrm>
          <a:prstGeom prst="rect">
            <a:avLst/>
          </a:prstGeom>
          <a:noFill/>
        </p:spPr>
        <p:txBody>
          <a:bodyPr wrap="square" rtlCol="0">
            <a:spAutoFit/>
          </a:bodyPr>
          <a:lstStyle/>
          <a:p>
            <a:r>
              <a:rPr lang="en-US" dirty="0"/>
              <a:t>The problem:  Insect debris clogged inlets of samplers at </a:t>
            </a:r>
            <a:r>
              <a:rPr lang="en-US" dirty="0" err="1"/>
              <a:t>Chassahowitzka</a:t>
            </a:r>
            <a:r>
              <a:rPr lang="en-US" dirty="0"/>
              <a:t> FL, Mingo MO, and </a:t>
            </a:r>
            <a:r>
              <a:rPr lang="en-US" dirty="0" err="1"/>
              <a:t>Swanquarter</a:t>
            </a:r>
            <a:r>
              <a:rPr lang="en-US" dirty="0"/>
              <a:t> NC in the 2003-2005 timeframe.</a:t>
            </a:r>
          </a:p>
          <a:p>
            <a:r>
              <a:rPr lang="en-US" dirty="0"/>
              <a:t>  </a:t>
            </a:r>
          </a:p>
          <a:p>
            <a:r>
              <a:rPr lang="en-US" dirty="0"/>
              <a:t>- Much data at all three sites was invalidated, but the QA tests failed to find a problem with the module C data at </a:t>
            </a:r>
            <a:r>
              <a:rPr lang="en-US" dirty="0" err="1"/>
              <a:t>Swanquarter</a:t>
            </a:r>
            <a:r>
              <a:rPr lang="en-US" dirty="0"/>
              <a:t>.</a:t>
            </a:r>
          </a:p>
        </p:txBody>
      </p:sp>
      <p:sp>
        <p:nvSpPr>
          <p:cNvPr id="4" name="TextBox 3"/>
          <p:cNvSpPr txBox="1"/>
          <p:nvPr/>
        </p:nvSpPr>
        <p:spPr>
          <a:xfrm>
            <a:off x="1031472" y="3824950"/>
            <a:ext cx="3345452" cy="646331"/>
          </a:xfrm>
          <a:prstGeom prst="rect">
            <a:avLst/>
          </a:prstGeom>
          <a:noFill/>
        </p:spPr>
        <p:txBody>
          <a:bodyPr wrap="square" rtlCol="0">
            <a:spAutoFit/>
          </a:bodyPr>
          <a:lstStyle/>
          <a:p>
            <a:r>
              <a:rPr lang="en-US" dirty="0"/>
              <a:t>Slide from IMPROVE Steering Committee meeting in fall 2005</a:t>
            </a:r>
          </a:p>
        </p:txBody>
      </p:sp>
      <p:cxnSp>
        <p:nvCxnSpPr>
          <p:cNvPr id="6" name="Straight Arrow Connector 5"/>
          <p:cNvCxnSpPr/>
          <p:nvPr/>
        </p:nvCxnSpPr>
        <p:spPr>
          <a:xfrm>
            <a:off x="4186723" y="4393096"/>
            <a:ext cx="1011442" cy="71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687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80" y="1377987"/>
            <a:ext cx="8544107" cy="5480013"/>
          </a:xfrm>
          <a:prstGeom prst="rect">
            <a:avLst/>
          </a:prstGeom>
        </p:spPr>
      </p:pic>
      <p:sp>
        <p:nvSpPr>
          <p:cNvPr id="3" name="TextBox 2"/>
          <p:cNvSpPr txBox="1"/>
          <p:nvPr/>
        </p:nvSpPr>
        <p:spPr>
          <a:xfrm>
            <a:off x="108489" y="107915"/>
            <a:ext cx="9911166" cy="1200329"/>
          </a:xfrm>
          <a:prstGeom prst="rect">
            <a:avLst/>
          </a:prstGeom>
          <a:noFill/>
        </p:spPr>
        <p:txBody>
          <a:bodyPr wrap="square" rtlCol="0">
            <a:spAutoFit/>
          </a:bodyPr>
          <a:lstStyle/>
          <a:p>
            <a:r>
              <a:rPr lang="en-US" dirty="0"/>
              <a:t>This plot shows the problematic data.  These are the median ratios of OMC and LAC at ROMA1, BRIG1, and LIGO1 to OMC and LAC at SWAN1.  Three data points in each plot per month, 1 for each site, each point is the median for that month of OMC</a:t>
            </a:r>
            <a:r>
              <a:rPr lang="en-US" sz="1200" dirty="0"/>
              <a:t>SITE</a:t>
            </a:r>
            <a:r>
              <a:rPr lang="en-US" dirty="0"/>
              <a:t>/OMC</a:t>
            </a:r>
            <a:r>
              <a:rPr lang="en-US" sz="1200" dirty="0"/>
              <a:t>SWAN </a:t>
            </a:r>
            <a:r>
              <a:rPr lang="en-US" dirty="0"/>
              <a:t>or</a:t>
            </a:r>
            <a:r>
              <a:rPr lang="en-US" sz="1200" dirty="0"/>
              <a:t> </a:t>
            </a:r>
            <a:r>
              <a:rPr lang="en-US" dirty="0"/>
              <a:t>LAC</a:t>
            </a:r>
            <a:r>
              <a:rPr lang="en-US" sz="1200" dirty="0"/>
              <a:t>SITE</a:t>
            </a:r>
            <a:r>
              <a:rPr lang="en-US" dirty="0"/>
              <a:t>/LAC</a:t>
            </a:r>
            <a:r>
              <a:rPr lang="en-US" sz="1200" dirty="0"/>
              <a:t>SWAN</a:t>
            </a:r>
            <a:r>
              <a:rPr lang="en-US" dirty="0"/>
              <a:t>.  </a:t>
            </a:r>
          </a:p>
          <a:p>
            <a:r>
              <a:rPr lang="en-US" sz="1600" i="1" dirty="0"/>
              <a:t>Period with abnormally high ratio is August 2003 through March 2005, shown by vertical lines.</a:t>
            </a:r>
          </a:p>
        </p:txBody>
      </p:sp>
    </p:spTree>
    <p:extLst>
      <p:ext uri="{BB962C8B-B14F-4D97-AF65-F5344CB8AC3E}">
        <p14:creationId xmlns:p14="http://schemas.microsoft.com/office/powerpoint/2010/main" val="2824827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7F9E17-47F8-9451-5F29-C084AD099697}"/>
              </a:ext>
            </a:extLst>
          </p:cNvPr>
          <p:cNvPicPr>
            <a:picLocks noChangeAspect="1"/>
          </p:cNvPicPr>
          <p:nvPr/>
        </p:nvPicPr>
        <p:blipFill>
          <a:blip r:embed="rId2"/>
          <a:stretch>
            <a:fillRect/>
          </a:stretch>
        </p:blipFill>
        <p:spPr>
          <a:xfrm>
            <a:off x="431800" y="1002241"/>
            <a:ext cx="11125200" cy="2686050"/>
          </a:xfrm>
          <a:prstGeom prst="rect">
            <a:avLst/>
          </a:prstGeom>
        </p:spPr>
      </p:pic>
      <p:sp>
        <p:nvSpPr>
          <p:cNvPr id="5" name="TextBox 4">
            <a:extLst>
              <a:ext uri="{FF2B5EF4-FFF2-40B4-BE49-F238E27FC236}">
                <a16:creationId xmlns:a16="http://schemas.microsoft.com/office/drawing/2014/main" id="{99990E40-494C-611D-8C8B-4023C598A26D}"/>
              </a:ext>
            </a:extLst>
          </p:cNvPr>
          <p:cNvSpPr txBox="1"/>
          <p:nvPr/>
        </p:nvSpPr>
        <p:spPr>
          <a:xfrm>
            <a:off x="320980" y="438591"/>
            <a:ext cx="6147303" cy="369332"/>
          </a:xfrm>
          <a:prstGeom prst="rect">
            <a:avLst/>
          </a:prstGeom>
          <a:noFill/>
        </p:spPr>
        <p:txBody>
          <a:bodyPr wrap="square" rtlCol="0">
            <a:spAutoFit/>
          </a:bodyPr>
          <a:lstStyle/>
          <a:p>
            <a:r>
              <a:rPr lang="en-US" baseline="30000" dirty="0"/>
              <a:t>1 </a:t>
            </a:r>
            <a:r>
              <a:rPr lang="en-US" dirty="0"/>
              <a:t>Minor changes to EP values.</a:t>
            </a:r>
          </a:p>
        </p:txBody>
      </p:sp>
    </p:spTree>
    <p:extLst>
      <p:ext uri="{BB962C8B-B14F-4D97-AF65-F5344CB8AC3E}">
        <p14:creationId xmlns:p14="http://schemas.microsoft.com/office/powerpoint/2010/main" val="4244271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3824" y="807643"/>
            <a:ext cx="5223090" cy="3904739"/>
          </a:xfrm>
          <a:prstGeom prst="rect">
            <a:avLst/>
          </a:prstGeom>
        </p:spPr>
      </p:pic>
      <p:sp>
        <p:nvSpPr>
          <p:cNvPr id="7" name="TextBox 6"/>
          <p:cNvSpPr txBox="1"/>
          <p:nvPr/>
        </p:nvSpPr>
        <p:spPr>
          <a:xfrm>
            <a:off x="3724275" y="2298347"/>
            <a:ext cx="4037147" cy="923330"/>
          </a:xfrm>
          <a:prstGeom prst="rect">
            <a:avLst/>
          </a:prstGeom>
          <a:noFill/>
        </p:spPr>
        <p:txBody>
          <a:bodyPr wrap="square" rtlCol="0">
            <a:spAutoFit/>
          </a:bodyPr>
          <a:lstStyle/>
          <a:p>
            <a:r>
              <a:rPr lang="en-US" dirty="0"/>
              <a:t>Comparison of SWAN1 MID dv done with daily OMC and LAC scaled by 2.5 during inlet mud clogging 8/1/2003-4/1/2005.</a:t>
            </a:r>
          </a:p>
        </p:txBody>
      </p:sp>
      <p:graphicFrame>
        <p:nvGraphicFramePr>
          <p:cNvPr id="8" name="Object 7"/>
          <p:cNvGraphicFramePr>
            <a:graphicFrameLocks noChangeAspect="1"/>
          </p:cNvGraphicFramePr>
          <p:nvPr/>
        </p:nvGraphicFramePr>
        <p:xfrm>
          <a:off x="123825" y="6143571"/>
          <a:ext cx="12068175" cy="581025"/>
        </p:xfrm>
        <a:graphic>
          <a:graphicData uri="http://schemas.openxmlformats.org/presentationml/2006/ole">
            <mc:AlternateContent xmlns:mc="http://schemas.openxmlformats.org/markup-compatibility/2006">
              <mc:Choice xmlns:v="urn:schemas-microsoft-com:vml" Requires="v">
                <p:oleObj name="Worksheet" r:id="rId3" imgW="12068014" imgH="580953" progId="Excel.Sheet.12">
                  <p:embed/>
                </p:oleObj>
              </mc:Choice>
              <mc:Fallback>
                <p:oleObj name="Worksheet" r:id="rId3" imgW="12068014" imgH="580953" progId="Excel.Sheet.12">
                  <p:embed/>
                  <p:pic>
                    <p:nvPicPr>
                      <p:cNvPr id="8" name="Object 7"/>
                      <p:cNvPicPr/>
                      <p:nvPr/>
                    </p:nvPicPr>
                    <p:blipFill>
                      <a:blip r:embed="rId4"/>
                      <a:stretch>
                        <a:fillRect/>
                      </a:stretch>
                    </p:blipFill>
                    <p:spPr>
                      <a:xfrm>
                        <a:off x="123825" y="6143571"/>
                        <a:ext cx="12068175" cy="581025"/>
                      </a:xfrm>
                      <a:prstGeom prst="rect">
                        <a:avLst/>
                      </a:prstGeom>
                    </p:spPr>
                  </p:pic>
                </p:oleObj>
              </mc:Fallback>
            </mc:AlternateContent>
          </a:graphicData>
        </a:graphic>
      </p:graphicFrame>
      <p:sp>
        <p:nvSpPr>
          <p:cNvPr id="14" name="TextBox 13"/>
          <p:cNvSpPr txBox="1"/>
          <p:nvPr/>
        </p:nvSpPr>
        <p:spPr>
          <a:xfrm>
            <a:off x="123825" y="4795515"/>
            <a:ext cx="4037147" cy="338554"/>
          </a:xfrm>
          <a:prstGeom prst="rect">
            <a:avLst/>
          </a:prstGeom>
          <a:noFill/>
        </p:spPr>
        <p:txBody>
          <a:bodyPr wrap="square" rtlCol="0">
            <a:spAutoFit/>
          </a:bodyPr>
          <a:lstStyle/>
          <a:p>
            <a:r>
              <a:rPr lang="en-US" sz="1600" dirty="0"/>
              <a:t>2001-2004 MID Baseline</a:t>
            </a:r>
          </a:p>
        </p:txBody>
      </p:sp>
      <p:sp>
        <p:nvSpPr>
          <p:cNvPr id="15" name="TextBox 14"/>
          <p:cNvSpPr txBox="1"/>
          <p:nvPr/>
        </p:nvSpPr>
        <p:spPr>
          <a:xfrm>
            <a:off x="123824" y="5797193"/>
            <a:ext cx="4037147" cy="338554"/>
          </a:xfrm>
          <a:prstGeom prst="rect">
            <a:avLst/>
          </a:prstGeom>
          <a:noFill/>
        </p:spPr>
        <p:txBody>
          <a:bodyPr wrap="square" rtlCol="0">
            <a:spAutoFit/>
          </a:bodyPr>
          <a:lstStyle/>
          <a:p>
            <a:r>
              <a:rPr lang="en-US" sz="1600" dirty="0"/>
              <a:t>2064 Endpoints</a:t>
            </a:r>
          </a:p>
        </p:txBody>
      </p:sp>
      <p:graphicFrame>
        <p:nvGraphicFramePr>
          <p:cNvPr id="16" name="Object 15"/>
          <p:cNvGraphicFramePr>
            <a:graphicFrameLocks noChangeAspect="1"/>
          </p:cNvGraphicFramePr>
          <p:nvPr/>
        </p:nvGraphicFramePr>
        <p:xfrm>
          <a:off x="123824" y="5175118"/>
          <a:ext cx="8753475" cy="581025"/>
        </p:xfrm>
        <a:graphic>
          <a:graphicData uri="http://schemas.openxmlformats.org/presentationml/2006/ole">
            <mc:AlternateContent xmlns:mc="http://schemas.openxmlformats.org/markup-compatibility/2006">
              <mc:Choice xmlns:v="urn:schemas-microsoft-com:vml" Requires="v">
                <p:oleObj name="Worksheet" r:id="rId5" imgW="8753443" imgH="580953" progId="Excel.Sheet.12">
                  <p:embed/>
                </p:oleObj>
              </mc:Choice>
              <mc:Fallback>
                <p:oleObj name="Worksheet" r:id="rId5" imgW="8753443" imgH="580953" progId="Excel.Sheet.12">
                  <p:embed/>
                  <p:pic>
                    <p:nvPicPr>
                      <p:cNvPr id="16" name="Object 15"/>
                      <p:cNvPicPr/>
                      <p:nvPr/>
                    </p:nvPicPr>
                    <p:blipFill>
                      <a:blip r:embed="rId6"/>
                      <a:stretch>
                        <a:fillRect/>
                      </a:stretch>
                    </p:blipFill>
                    <p:spPr>
                      <a:xfrm>
                        <a:off x="123824" y="5175118"/>
                        <a:ext cx="8753475" cy="581025"/>
                      </a:xfrm>
                      <a:prstGeom prst="rect">
                        <a:avLst/>
                      </a:prstGeom>
                    </p:spPr>
                  </p:pic>
                </p:oleObj>
              </mc:Fallback>
            </mc:AlternateContent>
          </a:graphicData>
        </a:graphic>
      </p:graphicFrame>
      <p:sp>
        <p:nvSpPr>
          <p:cNvPr id="17" name="TextBox 16"/>
          <p:cNvSpPr txBox="1"/>
          <p:nvPr/>
        </p:nvSpPr>
        <p:spPr>
          <a:xfrm>
            <a:off x="108489" y="107915"/>
            <a:ext cx="9911166" cy="646331"/>
          </a:xfrm>
          <a:prstGeom prst="rect">
            <a:avLst/>
          </a:prstGeom>
          <a:noFill/>
        </p:spPr>
        <p:txBody>
          <a:bodyPr wrap="square" rtlCol="0">
            <a:spAutoFit/>
          </a:bodyPr>
          <a:lstStyle/>
          <a:p>
            <a:r>
              <a:rPr lang="en-US" dirty="0"/>
              <a:t>I reran all the RHR metric codes, </a:t>
            </a:r>
            <a:r>
              <a:rPr lang="en-US" b="1" dirty="0"/>
              <a:t>with each daily OMC or LAC value being multiplied by 2.5 </a:t>
            </a:r>
            <a:r>
              <a:rPr lang="en-US" dirty="0"/>
              <a:t>from 8/1/2003 to 4/1/2005.  Rerun includes e95 calculation, baseline, NC2, 2064 endpoints, etc.  </a:t>
            </a:r>
          </a:p>
        </p:txBody>
      </p:sp>
      <p:sp>
        <p:nvSpPr>
          <p:cNvPr id="18" name="TextBox 17"/>
          <p:cNvSpPr txBox="1"/>
          <p:nvPr/>
        </p:nvSpPr>
        <p:spPr>
          <a:xfrm>
            <a:off x="6603004" y="3684413"/>
            <a:ext cx="4037147" cy="1200329"/>
          </a:xfrm>
          <a:prstGeom prst="rect">
            <a:avLst/>
          </a:prstGeom>
          <a:noFill/>
        </p:spPr>
        <p:txBody>
          <a:bodyPr wrap="square" rtlCol="0">
            <a:spAutoFit/>
          </a:bodyPr>
          <a:lstStyle/>
          <a:p>
            <a:r>
              <a:rPr lang="en-US" dirty="0"/>
              <a:t>Using the 2.5 factor barely changed the MID baseline and 2064 endpoints.  There was a slight increase in baseline clearest (visible in plot, but no table provided).</a:t>
            </a:r>
          </a:p>
        </p:txBody>
      </p:sp>
      <p:cxnSp>
        <p:nvCxnSpPr>
          <p:cNvPr id="20" name="Straight Arrow Connector 19"/>
          <p:cNvCxnSpPr/>
          <p:nvPr/>
        </p:nvCxnSpPr>
        <p:spPr>
          <a:xfrm flipH="1">
            <a:off x="5866108" y="4571042"/>
            <a:ext cx="604434" cy="393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824420" y="4881581"/>
            <a:ext cx="405539" cy="1164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1418095" y="3432003"/>
            <a:ext cx="5118678" cy="64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a:stretch>
            <a:fillRect/>
          </a:stretch>
        </p:blipFill>
        <p:spPr>
          <a:xfrm>
            <a:off x="3648309" y="1509945"/>
            <a:ext cx="1299548" cy="168177"/>
          </a:xfrm>
          <a:prstGeom prst="rect">
            <a:avLst/>
          </a:prstGeom>
        </p:spPr>
      </p:pic>
      <p:pic>
        <p:nvPicPr>
          <p:cNvPr id="4" name="Picture 3"/>
          <p:cNvPicPr>
            <a:picLocks noChangeAspect="1"/>
          </p:cNvPicPr>
          <p:nvPr/>
        </p:nvPicPr>
        <p:blipFill>
          <a:blip r:embed="rId8"/>
          <a:stretch>
            <a:fillRect/>
          </a:stretch>
        </p:blipFill>
        <p:spPr>
          <a:xfrm>
            <a:off x="3588947" y="1855207"/>
            <a:ext cx="1358910" cy="179018"/>
          </a:xfrm>
          <a:prstGeom prst="rect">
            <a:avLst/>
          </a:prstGeom>
        </p:spPr>
      </p:pic>
    </p:spTree>
    <p:extLst>
      <p:ext uri="{BB962C8B-B14F-4D97-AF65-F5344CB8AC3E}">
        <p14:creationId xmlns:p14="http://schemas.microsoft.com/office/powerpoint/2010/main" val="358698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9" y="1156677"/>
            <a:ext cx="8818720" cy="5596207"/>
          </a:xfrm>
          <a:prstGeom prst="rect">
            <a:avLst/>
          </a:prstGeom>
        </p:spPr>
      </p:pic>
      <p:sp>
        <p:nvSpPr>
          <p:cNvPr id="3" name="TextBox 2"/>
          <p:cNvSpPr txBox="1"/>
          <p:nvPr/>
        </p:nvSpPr>
        <p:spPr>
          <a:xfrm>
            <a:off x="108488" y="107915"/>
            <a:ext cx="11950650" cy="1077218"/>
          </a:xfrm>
          <a:prstGeom prst="rect">
            <a:avLst/>
          </a:prstGeom>
          <a:noFill/>
        </p:spPr>
        <p:txBody>
          <a:bodyPr wrap="square" rtlCol="0">
            <a:spAutoFit/>
          </a:bodyPr>
          <a:lstStyle/>
          <a:p>
            <a:r>
              <a:rPr lang="en-US" sz="1600" dirty="0"/>
              <a:t>The Module A data for that period was flagged as invalid, and subsequently filled in by data substitution.  This plot shows why I don’t think the Module B data at SWAN1 was affected significantly (hence requiring substituting the NO3- data).  Same plot of ratios to nearby sites, except done for IC NO3-, IC SO4– and the derived variable Amm_SO4 which is a mixture of XRF S and SO4-.  The vertical lines are near, but a bit off of the true period affected.</a:t>
            </a:r>
            <a:endParaRPr lang="en-US" sz="1600" i="1" dirty="0"/>
          </a:p>
        </p:txBody>
      </p:sp>
    </p:spTree>
    <p:extLst>
      <p:ext uri="{BB962C8B-B14F-4D97-AF65-F5344CB8AC3E}">
        <p14:creationId xmlns:p14="http://schemas.microsoft.com/office/powerpoint/2010/main" val="4294651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447" y="112744"/>
            <a:ext cx="10635260" cy="1846659"/>
          </a:xfrm>
          <a:prstGeom prst="rect">
            <a:avLst/>
          </a:prstGeom>
        </p:spPr>
        <p:txBody>
          <a:bodyPr wrap="square">
            <a:spAutoFit/>
          </a:bodyPr>
          <a:lstStyle/>
          <a:p>
            <a:r>
              <a:rPr lang="en-US" sz="1600" dirty="0"/>
              <a:t>Site Affected: Lake Tahoe Community College (LTCC1) (not a regional haze tracking site)</a:t>
            </a:r>
          </a:p>
          <a:p>
            <a:r>
              <a:rPr lang="en-US" sz="1600" dirty="0"/>
              <a:t>Issue:  7/1/2014 - 11/17/2015 - the B module stack was "not fully lowered" in the T during that period.</a:t>
            </a:r>
          </a:p>
          <a:p>
            <a:r>
              <a:rPr lang="en-US" sz="1600" dirty="0"/>
              <a:t>Note that if the air at the stack “T” is like the air at the inlet and no extra nitric acid is getting around the denuder, we would expect the data to be basically the same since it still goes through the cyclone.</a:t>
            </a:r>
          </a:p>
          <a:p>
            <a:r>
              <a:rPr lang="en-US" sz="1600" dirty="0"/>
              <a:t>After examining the period affected and comparing with nearby BLIS1 data, and at the request of an analyst working for the sponsoring agency, I’ve passed the data through as valid for daily extinction and RHR metric calculations. </a:t>
            </a:r>
          </a:p>
          <a:p>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2" y="1786122"/>
            <a:ext cx="6607898" cy="5071878"/>
          </a:xfrm>
          <a:prstGeom prst="rect">
            <a:avLst/>
          </a:prstGeom>
        </p:spPr>
      </p:pic>
      <p:sp>
        <p:nvSpPr>
          <p:cNvPr id="8" name="Rectangle 7"/>
          <p:cNvSpPr/>
          <p:nvPr/>
        </p:nvSpPr>
        <p:spPr>
          <a:xfrm>
            <a:off x="1818954" y="2268300"/>
            <a:ext cx="991971" cy="433998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43786" y="2456740"/>
            <a:ext cx="6096000" cy="369332"/>
          </a:xfrm>
          <a:prstGeom prst="rect">
            <a:avLst/>
          </a:prstGeom>
        </p:spPr>
        <p:txBody>
          <a:bodyPr>
            <a:spAutoFit/>
          </a:bodyPr>
          <a:lstStyle/>
          <a:p>
            <a:r>
              <a:rPr lang="en-US" dirty="0"/>
              <a:t>Approximate period affected</a:t>
            </a:r>
          </a:p>
        </p:txBody>
      </p:sp>
      <p:cxnSp>
        <p:nvCxnSpPr>
          <p:cNvPr id="11" name="Straight Arrow Connector 10"/>
          <p:cNvCxnSpPr/>
          <p:nvPr/>
        </p:nvCxnSpPr>
        <p:spPr>
          <a:xfrm flipH="1">
            <a:off x="2474863" y="2780795"/>
            <a:ext cx="937846" cy="205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53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902" y="426449"/>
            <a:ext cx="10573594" cy="2387600"/>
          </a:xfrm>
        </p:spPr>
        <p:txBody>
          <a:bodyPr>
            <a:normAutofit/>
          </a:bodyPr>
          <a:lstStyle/>
          <a:p>
            <a:r>
              <a:rPr lang="en-US" sz="4000" dirty="0"/>
              <a:t>Changes to IMPROVE RHR Calculations and Metrics after changing only “patching” routine</a:t>
            </a:r>
          </a:p>
        </p:txBody>
      </p:sp>
      <p:sp>
        <p:nvSpPr>
          <p:cNvPr id="5" name="Subtitle 2"/>
          <p:cNvSpPr>
            <a:spLocks noGrp="1"/>
          </p:cNvSpPr>
          <p:nvPr>
            <p:ph type="subTitle" idx="1"/>
          </p:nvPr>
        </p:nvSpPr>
        <p:spPr>
          <a:xfrm>
            <a:off x="1459264" y="4225125"/>
            <a:ext cx="9144000" cy="1655762"/>
          </a:xfrm>
        </p:spPr>
        <p:txBody>
          <a:bodyPr>
            <a:normAutofit/>
          </a:bodyPr>
          <a:lstStyle/>
          <a:p>
            <a:r>
              <a:rPr lang="en-US" sz="2000" i="1" dirty="0"/>
              <a:t>Scott Copeland 12_19_2019</a:t>
            </a:r>
          </a:p>
          <a:p>
            <a:endParaRPr lang="en-US" sz="2000" i="1" dirty="0"/>
          </a:p>
        </p:txBody>
      </p:sp>
      <p:sp>
        <p:nvSpPr>
          <p:cNvPr id="4"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t>Results are graphically displayed in </a:t>
            </a:r>
          </a:p>
          <a:p>
            <a:r>
              <a:rPr lang="en-US" sz="1800" dirty="0"/>
              <a:t>“Compare 12_2019_1p with 12_2019_2p.pptx”</a:t>
            </a:r>
          </a:p>
          <a:p>
            <a:r>
              <a:rPr lang="en-US" sz="1800" dirty="0"/>
              <a:t>Available here</a:t>
            </a:r>
          </a:p>
          <a:p>
            <a:r>
              <a:rPr lang="en-US" sz="1800" u="sng" dirty="0">
                <a:hlinkClick r:id="rId2"/>
              </a:rPr>
              <a:t>https://drive.google.com/open?id=0Bxfj1vyyXeDYWVpfeUo4NEYtTU0</a:t>
            </a:r>
            <a:endParaRPr lang="en-US" sz="1800" dirty="0"/>
          </a:p>
        </p:txBody>
      </p:sp>
    </p:spTree>
    <p:extLst>
      <p:ext uri="{BB962C8B-B14F-4D97-AF65-F5344CB8AC3E}">
        <p14:creationId xmlns:p14="http://schemas.microsoft.com/office/powerpoint/2010/main" val="3837929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087" y="356254"/>
            <a:ext cx="10641897" cy="4247317"/>
          </a:xfrm>
          <a:prstGeom prst="rect">
            <a:avLst/>
          </a:prstGeom>
          <a:noFill/>
        </p:spPr>
        <p:txBody>
          <a:bodyPr wrap="square" rtlCol="0">
            <a:spAutoFit/>
          </a:bodyPr>
          <a:lstStyle/>
          <a:p>
            <a:r>
              <a:rPr lang="en-US" b="1" dirty="0"/>
              <a:t>Extended Patching</a:t>
            </a:r>
          </a:p>
          <a:p>
            <a:pPr marL="285750" indent="-285750">
              <a:buFont typeface="Arial" panose="020B0604020202020204" pitchFamily="34" charset="0"/>
              <a:buChar char="•"/>
            </a:pPr>
            <a:r>
              <a:rPr lang="en-US" dirty="0"/>
              <a:t>RHR Guidance based “patching” algorithm was extended to allow up to two missing components of aerosol extinction at one site on one date to be replaced per the guidance technique, rather than just one.  </a:t>
            </a:r>
          </a:p>
          <a:p>
            <a:pPr marL="285750" indent="-285750">
              <a:buFont typeface="Arial" panose="020B0604020202020204" pitchFamily="34" charset="0"/>
              <a:buChar char="•"/>
            </a:pPr>
            <a:r>
              <a:rPr lang="en-US" dirty="0"/>
              <a:t>The test is performed for each missing component independently, not combinations of missing components as was described in the 2003 guidance.</a:t>
            </a:r>
          </a:p>
          <a:p>
            <a:pPr marL="285750" indent="-285750">
              <a:buFont typeface="Arial" panose="020B0604020202020204" pitchFamily="34" charset="0"/>
              <a:buChar char="•"/>
            </a:pPr>
            <a:r>
              <a:rPr lang="en-US" dirty="0"/>
              <a:t>This change is a response to a request by LADCO analysts in 2017 to allow a subset of important sample dates to be used in progress determinations and is a reasonable extension of the guidance technique.</a:t>
            </a:r>
          </a:p>
          <a:p>
            <a:pPr marL="285750" indent="-285750">
              <a:buFont typeface="Arial" panose="020B0604020202020204" pitchFamily="34" charset="0"/>
              <a:buChar char="•"/>
            </a:pPr>
            <a:r>
              <a:rPr lang="en-US" dirty="0"/>
              <a:t>This change is the minimum modification to the patching algorithm that can still recover most of the important sample dates at the LADCO sites.</a:t>
            </a:r>
          </a:p>
          <a:p>
            <a:pPr marL="285750" indent="-285750">
              <a:buFont typeface="Arial" panose="020B0604020202020204" pitchFamily="34" charset="0"/>
              <a:buChar char="•"/>
            </a:pPr>
            <a:r>
              <a:rPr lang="en-US" dirty="0"/>
              <a:t>About 2200 additional sample dates are recovered at various sites since 2000.</a:t>
            </a:r>
          </a:p>
          <a:p>
            <a:pPr marL="285750" indent="-285750">
              <a:buFont typeface="Arial" panose="020B0604020202020204" pitchFamily="34" charset="0"/>
              <a:buChar char="•"/>
            </a:pPr>
            <a:r>
              <a:rPr lang="en-US" dirty="0"/>
              <a:t>At the IMPROVE Steering Committee meeting in Petaluma and at the National Regional Haze meeting in St Louis, I recommended allowing three components per day to be replaced, but changed to two after a careful inspection of the results, especially at high elevation western sites.</a:t>
            </a:r>
          </a:p>
          <a:p>
            <a:pPr marL="285750" indent="-285750">
              <a:buFont typeface="Arial" panose="020B0604020202020204" pitchFamily="34" charset="0"/>
              <a:buChar char="•"/>
            </a:pPr>
            <a:r>
              <a:rPr lang="en-US" dirty="0"/>
              <a:t>Every patched or substituted value is now reported explicitly with each data version for each affected site and date.  See All_patches_12_19_2p.csv and subs_rhr_5_2019.csv on Google Drive.</a:t>
            </a:r>
          </a:p>
        </p:txBody>
      </p:sp>
      <p:graphicFrame>
        <p:nvGraphicFramePr>
          <p:cNvPr id="5" name="Table 4"/>
          <p:cNvGraphicFramePr>
            <a:graphicFrameLocks noGrp="1"/>
          </p:cNvGraphicFramePr>
          <p:nvPr/>
        </p:nvGraphicFramePr>
        <p:xfrm>
          <a:off x="639736" y="4756867"/>
          <a:ext cx="10515603" cy="1018438"/>
        </p:xfrm>
        <a:graphic>
          <a:graphicData uri="http://schemas.openxmlformats.org/drawingml/2006/table">
            <a:tbl>
              <a:tblPr>
                <a:tableStyleId>{5C22544A-7EE6-4342-B048-85BDC9FD1C3A}</a:tableStyleId>
              </a:tblPr>
              <a:tblGrid>
                <a:gridCol w="1502229">
                  <a:extLst>
                    <a:ext uri="{9D8B030D-6E8A-4147-A177-3AD203B41FA5}">
                      <a16:colId xmlns:a16="http://schemas.microsoft.com/office/drawing/2014/main" val="2151586402"/>
                    </a:ext>
                  </a:extLst>
                </a:gridCol>
                <a:gridCol w="1502229">
                  <a:extLst>
                    <a:ext uri="{9D8B030D-6E8A-4147-A177-3AD203B41FA5}">
                      <a16:colId xmlns:a16="http://schemas.microsoft.com/office/drawing/2014/main" val="3774987421"/>
                    </a:ext>
                  </a:extLst>
                </a:gridCol>
                <a:gridCol w="1381517">
                  <a:extLst>
                    <a:ext uri="{9D8B030D-6E8A-4147-A177-3AD203B41FA5}">
                      <a16:colId xmlns:a16="http://schemas.microsoft.com/office/drawing/2014/main" val="3743290668"/>
                    </a:ext>
                  </a:extLst>
                </a:gridCol>
                <a:gridCol w="1622941">
                  <a:extLst>
                    <a:ext uri="{9D8B030D-6E8A-4147-A177-3AD203B41FA5}">
                      <a16:colId xmlns:a16="http://schemas.microsoft.com/office/drawing/2014/main" val="1453272649"/>
                    </a:ext>
                  </a:extLst>
                </a:gridCol>
                <a:gridCol w="1502229">
                  <a:extLst>
                    <a:ext uri="{9D8B030D-6E8A-4147-A177-3AD203B41FA5}">
                      <a16:colId xmlns:a16="http://schemas.microsoft.com/office/drawing/2014/main" val="848227605"/>
                    </a:ext>
                  </a:extLst>
                </a:gridCol>
                <a:gridCol w="1502229">
                  <a:extLst>
                    <a:ext uri="{9D8B030D-6E8A-4147-A177-3AD203B41FA5}">
                      <a16:colId xmlns:a16="http://schemas.microsoft.com/office/drawing/2014/main" val="1888772168"/>
                    </a:ext>
                  </a:extLst>
                </a:gridCol>
                <a:gridCol w="1502229">
                  <a:extLst>
                    <a:ext uri="{9D8B030D-6E8A-4147-A177-3AD203B41FA5}">
                      <a16:colId xmlns:a16="http://schemas.microsoft.com/office/drawing/2014/main" val="3847868655"/>
                    </a:ext>
                  </a:extLst>
                </a:gridCol>
              </a:tblGrid>
              <a:tr h="362499">
                <a:tc>
                  <a:txBody>
                    <a:bodyPr/>
                    <a:lstStyle/>
                    <a:p>
                      <a:pPr algn="l" fontAlgn="b"/>
                      <a:r>
                        <a:rPr lang="en-US" sz="1500" u="none" strike="noStrike" dirty="0">
                          <a:effectLst/>
                        </a:rPr>
                        <a:t> </a:t>
                      </a:r>
                      <a:endParaRPr lang="en-US" sz="1500" b="0" i="0" u="none" strike="noStrike" dirty="0">
                        <a:solidFill>
                          <a:srgbClr val="000000"/>
                        </a:solidFill>
                        <a:effectLst/>
                        <a:latin typeface="Arial" panose="020B0604020202020204" pitchFamily="34" charset="0"/>
                      </a:endParaRPr>
                    </a:p>
                  </a:txBody>
                  <a:tcPr marL="7717" marR="7717" marT="7717" marB="0" anchor="b">
                    <a:solidFill>
                      <a:srgbClr val="EAEFF7"/>
                    </a:solidFill>
                  </a:tcPr>
                </a:tc>
                <a:tc>
                  <a:txBody>
                    <a:bodyPr/>
                    <a:lstStyle/>
                    <a:p>
                      <a:pPr algn="ctr" rtl="0" fontAlgn="b"/>
                      <a:r>
                        <a:rPr lang="en-US" sz="900" u="none" strike="noStrike" dirty="0">
                          <a:effectLst/>
                        </a:rPr>
                        <a:t>Reported Data</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Clearest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Most Impaired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2000-2004 Baseline</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Natural Conditions Estimates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2064 endpoints</a:t>
                      </a:r>
                      <a:endParaRPr lang="en-US" sz="900" b="0" i="0" u="none" strike="noStrike" dirty="0">
                        <a:solidFill>
                          <a:srgbClr val="000000"/>
                        </a:solidFill>
                        <a:effectLst/>
                        <a:latin typeface="Calibri" panose="020F0502020204030204" pitchFamily="34" charset="0"/>
                      </a:endParaRPr>
                    </a:p>
                  </a:txBody>
                  <a:tcPr marL="7717" marR="7717" marT="7717" marB="0" anchor="b"/>
                </a:tc>
                <a:extLst>
                  <a:ext uri="{0D108BD9-81ED-4DB2-BD59-A6C34878D82A}">
                    <a16:rowId xmlns:a16="http://schemas.microsoft.com/office/drawing/2014/main" val="87488623"/>
                  </a:ext>
                </a:extLst>
              </a:tr>
              <a:tr h="362696">
                <a:tc>
                  <a:txBody>
                    <a:bodyPr/>
                    <a:lstStyle/>
                    <a:p>
                      <a:pPr algn="l" rtl="0" fontAlgn="b"/>
                      <a:r>
                        <a:rPr lang="en-US" sz="900" u="none" strike="noStrike" dirty="0">
                          <a:effectLst/>
                        </a:rPr>
                        <a:t>Significance of change</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fontAlgn="b"/>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7717" marR="7717" marT="7717" marB="0" anchor="b">
                    <a:solidFill>
                      <a:srgbClr val="EAEFF7"/>
                    </a:solidFill>
                  </a:tcPr>
                </a:tc>
                <a:tc>
                  <a:txBody>
                    <a:bodyPr/>
                    <a:lstStyle/>
                    <a:p>
                      <a:pPr algn="ctr" fontAlgn="b"/>
                      <a:r>
                        <a:rPr lang="en-US" sz="1100" u="none" strike="noStrike" dirty="0">
                          <a:effectLst/>
                        </a:rPr>
                        <a:t>mostly minor-s</a:t>
                      </a:r>
                      <a:r>
                        <a:rPr lang="en-US" sz="1100" u="none" strike="noStrike" baseline="0" dirty="0">
                          <a:effectLst/>
                        </a:rPr>
                        <a:t>ome </a:t>
                      </a:r>
                      <a:r>
                        <a:rPr lang="en-US" sz="1100" u="none" strike="noStrike" dirty="0">
                          <a:effectLst/>
                        </a:rPr>
                        <a:t>moderate-one high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US" sz="1100" u="none" strike="noStrike" dirty="0">
                          <a:effectLst/>
                        </a:rPr>
                        <a:t>mostly minor-s</a:t>
                      </a:r>
                      <a:r>
                        <a:rPr lang="en-US" sz="1100" u="none" strike="noStrike" baseline="0" dirty="0">
                          <a:effectLst/>
                        </a:rPr>
                        <a:t>ome </a:t>
                      </a:r>
                      <a:r>
                        <a:rPr lang="en-US" sz="1100" u="none" strike="noStrike" dirty="0">
                          <a:effectLst/>
                        </a:rPr>
                        <a:t>moderate-one high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US" sz="1100" u="none" strike="noStrike" dirty="0">
                          <a:effectLst/>
                        </a:rPr>
                        <a:t>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n-US" sz="1100" u="none" strike="noStrike" dirty="0">
                          <a:effectLst/>
                        </a:rPr>
                        <a:t>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ctr" fontAlgn="b"/>
                      <a:r>
                        <a:rPr lang="en-US" sz="1100" u="none" strike="noStrike" dirty="0">
                          <a:effectLst/>
                        </a:rPr>
                        <a:t>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1247666703"/>
                  </a:ext>
                </a:extLst>
              </a:tr>
              <a:tr h="293243">
                <a:tc>
                  <a:txBody>
                    <a:bodyPr/>
                    <a:lstStyle/>
                    <a:p>
                      <a:pPr algn="l" rtl="0" fontAlgn="b"/>
                      <a:r>
                        <a:rPr lang="en-US" sz="1000" u="none" strike="noStrike">
                          <a:effectLst/>
                        </a:rPr>
                        <a:t>Number of sites affected</a:t>
                      </a:r>
                      <a:endParaRPr lang="en-US" sz="1000" b="0" i="0" u="none" strike="noStrike">
                        <a:solidFill>
                          <a:srgbClr val="000000"/>
                        </a:solidFill>
                        <a:effectLst/>
                        <a:latin typeface="Calibri" panose="020F0502020204030204" pitchFamily="34" charset="0"/>
                      </a:endParaRPr>
                    </a:p>
                  </a:txBody>
                  <a:tcPr marL="7717" marR="7717" marT="7717"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Arial" panose="020B0604020202020204" pitchFamily="34" charset="0"/>
                      </a:endParaRPr>
                    </a:p>
                  </a:txBody>
                  <a:tcPr marL="7717" marR="7717" marT="7717"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potentially all</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potentially all</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next slide</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next slide</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potentially all</a:t>
                      </a:r>
                    </a:p>
                  </a:txBody>
                  <a:tcPr marL="9525" marR="9525" marT="9525" marB="0" anchor="ctr"/>
                </a:tc>
                <a:extLst>
                  <a:ext uri="{0D108BD9-81ED-4DB2-BD59-A6C34878D82A}">
                    <a16:rowId xmlns:a16="http://schemas.microsoft.com/office/drawing/2014/main" val="892063594"/>
                  </a:ext>
                </a:extLst>
              </a:tr>
            </a:tbl>
          </a:graphicData>
        </a:graphic>
      </p:graphicFrame>
    </p:spTree>
    <p:extLst>
      <p:ext uri="{BB962C8B-B14F-4D97-AF65-F5344CB8AC3E}">
        <p14:creationId xmlns:p14="http://schemas.microsoft.com/office/powerpoint/2010/main" val="1947971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605" y="2660749"/>
            <a:ext cx="5831002" cy="3139321"/>
          </a:xfrm>
          <a:prstGeom prst="rect">
            <a:avLst/>
          </a:prstGeom>
        </p:spPr>
        <p:txBody>
          <a:bodyPr wrap="square">
            <a:spAutoFit/>
          </a:bodyPr>
          <a:lstStyle/>
          <a:p>
            <a:r>
              <a:rPr lang="en-US" dirty="0"/>
              <a:t>    	ACAD1	AGTI1	BAND1	BOWA1	BRCA1	BRET1	BRIG1	CHAS1	CHIR1	CRLA1	DENA1	EVER1	GICL1	GRCA2	GRGU1	GRSM1	GUMO1	HALE1	HAVO1	HEGL1	HOOV1	ISLE1	KAIS1	KALM1	LAVO1	MELA1	MEVE1	MONT1	MOOS1	OKEF1	PASA1	PMRF1	PORE1	REDW1	SAMA1	SAWT1	SENE1	SHEN1	SHRO1	SIPS1	SNPA1	SULA1	SWAN1	THSI1	TRCR1	TRIN1	TUXE1	UPBU1	VOYA2	WHPA1	WHPE1	YELL2	YOSE1</a:t>
            </a:r>
          </a:p>
        </p:txBody>
      </p:sp>
      <p:sp>
        <p:nvSpPr>
          <p:cNvPr id="4" name="TextBox 3"/>
          <p:cNvSpPr txBox="1"/>
          <p:nvPr/>
        </p:nvSpPr>
        <p:spPr>
          <a:xfrm>
            <a:off x="190206" y="276327"/>
            <a:ext cx="11715848" cy="2031325"/>
          </a:xfrm>
          <a:prstGeom prst="rect">
            <a:avLst/>
          </a:prstGeom>
          <a:noFill/>
        </p:spPr>
        <p:txBody>
          <a:bodyPr wrap="square" rtlCol="0">
            <a:spAutoFit/>
          </a:bodyPr>
          <a:lstStyle/>
          <a:p>
            <a:r>
              <a:rPr lang="en-US" b="1" dirty="0"/>
              <a:t>More about the baseline period</a:t>
            </a:r>
          </a:p>
          <a:p>
            <a:pPr marL="285750" indent="-285750">
              <a:buFont typeface="Arial" panose="020B0604020202020204" pitchFamily="34" charset="0"/>
              <a:buChar char="•"/>
            </a:pPr>
            <a:r>
              <a:rPr lang="en-US" dirty="0"/>
              <a:t>Below left are all the class I area sites that had at least one observation changed in the baseline period.  All of them could have changes to baseline values, natural_conditions2 values, endpoint values, and impairment metrics. </a:t>
            </a:r>
          </a:p>
          <a:p>
            <a:pPr marL="742950" lvl="1" indent="-285750">
              <a:buFont typeface="Arial" panose="020B0604020202020204" pitchFamily="34" charset="0"/>
              <a:buChar char="•"/>
            </a:pPr>
            <a:r>
              <a:rPr lang="en-US" dirty="0"/>
              <a:t>In most cases the changes are very small.</a:t>
            </a:r>
          </a:p>
          <a:p>
            <a:pPr marL="285750" indent="-285750">
              <a:buFont typeface="Arial" panose="020B0604020202020204" pitchFamily="34" charset="0"/>
              <a:buChar char="•"/>
            </a:pPr>
            <a:r>
              <a:rPr lang="en-US" dirty="0"/>
              <a:t>The largest changes by a wide margin were at MONT1 (Bob Marshall, and Mission Mountains Wilderness) in Montana.</a:t>
            </a:r>
          </a:p>
          <a:p>
            <a:pPr marL="742950" lvl="1" indent="-285750">
              <a:buFont typeface="Arial" panose="020B0604020202020204" pitchFamily="34" charset="0"/>
              <a:buChar char="•"/>
            </a:pPr>
            <a:r>
              <a:rPr lang="en-US" dirty="0"/>
              <a:t>The large change at MONT1 results from a few added high fire days that changed the min95 carbon threshold, which then changed the impairment values in most years.</a:t>
            </a:r>
          </a:p>
        </p:txBody>
      </p:sp>
      <p:pic>
        <p:nvPicPr>
          <p:cNvPr id="5" name="Picture 227"/>
          <p:cNvPicPr>
            <a:picLocks noChangeAspect="1"/>
          </p:cNvPicPr>
          <p:nvPr/>
        </p:nvPicPr>
        <p:blipFill>
          <a:blip r:embed="rId2"/>
          <a:stretch>
            <a:fillRect/>
          </a:stretch>
        </p:blipFill>
        <p:spPr>
          <a:xfrm>
            <a:off x="6910160" y="2068840"/>
            <a:ext cx="5130351" cy="5611793"/>
          </a:xfrm>
          <a:prstGeom prst="rect">
            <a:avLst/>
          </a:prstGeom>
        </p:spPr>
      </p:pic>
      <p:pic>
        <p:nvPicPr>
          <p:cNvPr id="6" name="Picture 228"/>
          <p:cNvPicPr>
            <a:picLocks noChangeAspect="1"/>
          </p:cNvPicPr>
          <p:nvPr/>
        </p:nvPicPr>
        <p:blipFill>
          <a:blip r:embed="rId3"/>
          <a:stretch>
            <a:fillRect/>
          </a:stretch>
        </p:blipFill>
        <p:spPr>
          <a:xfrm>
            <a:off x="5294926" y="3233020"/>
            <a:ext cx="2132395" cy="1338262"/>
          </a:xfrm>
          <a:prstGeom prst="rect">
            <a:avLst/>
          </a:prstGeom>
        </p:spPr>
      </p:pic>
      <p:sp>
        <p:nvSpPr>
          <p:cNvPr id="7" name="Title 1"/>
          <p:cNvSpPr txBox="1">
            <a:spLocks/>
          </p:cNvSpPr>
          <p:nvPr/>
        </p:nvSpPr>
        <p:spPr>
          <a:xfrm>
            <a:off x="8745741" y="1993999"/>
            <a:ext cx="2209126" cy="6667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t>Chart site=MONT1</a:t>
            </a:r>
          </a:p>
        </p:txBody>
      </p:sp>
      <p:sp>
        <p:nvSpPr>
          <p:cNvPr id="8" name="Rectangle 7"/>
          <p:cNvSpPr/>
          <p:nvPr/>
        </p:nvSpPr>
        <p:spPr>
          <a:xfrm>
            <a:off x="370703" y="2520778"/>
            <a:ext cx="4761470" cy="3484606"/>
          </a:xfrm>
          <a:prstGeom prst="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699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080" y="2864580"/>
            <a:ext cx="3851642" cy="369332"/>
          </a:xfrm>
          <a:prstGeom prst="rect">
            <a:avLst/>
          </a:prstGeom>
          <a:noFill/>
        </p:spPr>
        <p:txBody>
          <a:bodyPr wrap="square" rtlCol="0">
            <a:spAutoFit/>
          </a:bodyPr>
          <a:lstStyle/>
          <a:p>
            <a:r>
              <a:rPr lang="en-US" i="1" dirty="0">
                <a:solidFill>
                  <a:schemeClr val="bg1">
                    <a:lumMod val="75000"/>
                  </a:schemeClr>
                </a:solidFill>
              </a:rPr>
              <a:t>Historical changes after this slide</a:t>
            </a:r>
          </a:p>
        </p:txBody>
      </p:sp>
    </p:spTree>
    <p:extLst>
      <p:ext uri="{BB962C8B-B14F-4D97-AF65-F5344CB8AC3E}">
        <p14:creationId xmlns:p14="http://schemas.microsoft.com/office/powerpoint/2010/main" val="4207558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654513" cy="2387600"/>
          </a:xfrm>
        </p:spPr>
        <p:txBody>
          <a:bodyPr>
            <a:normAutofit/>
          </a:bodyPr>
          <a:lstStyle/>
          <a:p>
            <a:r>
              <a:rPr lang="en-US" sz="4000" dirty="0"/>
              <a:t>Changes to IMPROVE RHR Calculations and Metrics since 10/2019 version before changing patching routine</a:t>
            </a:r>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12_19_2019</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t>Results are graphically displayed in </a:t>
            </a:r>
          </a:p>
          <a:p>
            <a:r>
              <a:rPr lang="en-US" sz="1800" dirty="0"/>
              <a:t>“Compare 10_2019 with 12_2019_1p.pptx”</a:t>
            </a:r>
          </a:p>
          <a:p>
            <a:r>
              <a:rPr lang="en-US" sz="1800" dirty="0"/>
              <a:t>Available here</a:t>
            </a:r>
          </a:p>
          <a:p>
            <a:r>
              <a:rPr lang="en-US" sz="1800" u="sng" dirty="0">
                <a:hlinkClick r:id="rId2"/>
              </a:rPr>
              <a:t>https://drive.google.com/open?id=0Bxfj1vyyXeDYWVpfeUo4NEYtTU0</a:t>
            </a:r>
            <a:endParaRPr lang="en-US" sz="1800" dirty="0"/>
          </a:p>
          <a:p>
            <a:endParaRPr lang="en-US" sz="1800" dirty="0"/>
          </a:p>
        </p:txBody>
      </p:sp>
    </p:spTree>
    <p:extLst>
      <p:ext uri="{BB962C8B-B14F-4D97-AF65-F5344CB8AC3E}">
        <p14:creationId xmlns:p14="http://schemas.microsoft.com/office/powerpoint/2010/main" val="1908640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979" y="371739"/>
            <a:ext cx="10023517" cy="2308324"/>
          </a:xfrm>
          <a:prstGeom prst="rect">
            <a:avLst/>
          </a:prstGeom>
          <a:noFill/>
        </p:spPr>
        <p:txBody>
          <a:bodyPr wrap="square" rtlCol="0">
            <a:spAutoFit/>
          </a:bodyPr>
          <a:lstStyle/>
          <a:p>
            <a:r>
              <a:rPr lang="en-US" b="1" dirty="0"/>
              <a:t>UCD limited data redelivery</a:t>
            </a:r>
          </a:p>
          <a:p>
            <a:pPr marL="285750" indent="-285750">
              <a:buFont typeface="Arial" panose="020B0604020202020204" pitchFamily="34" charset="0"/>
              <a:buChar char="•"/>
            </a:pPr>
            <a:r>
              <a:rPr lang="en-US" dirty="0"/>
              <a:t>Several sample dates with erroneously missing XRF values at 8 sites for parts of 2018 were restored.  </a:t>
            </a:r>
          </a:p>
          <a:p>
            <a:pPr marL="285750" indent="-285750">
              <a:buFont typeface="Arial" panose="020B0604020202020204" pitchFamily="34" charset="0"/>
              <a:buChar char="•"/>
            </a:pPr>
            <a:r>
              <a:rPr lang="en-US" dirty="0"/>
              <a:t>Missing IC data for three days at AGTI1 in 2018 were restored – all three days remain invalid for RHR metrics. </a:t>
            </a:r>
          </a:p>
          <a:p>
            <a:pPr marL="285750" indent="-285750">
              <a:buFont typeface="Arial" panose="020B0604020202020204" pitchFamily="34" charset="0"/>
              <a:buChar char="•"/>
            </a:pPr>
            <a:r>
              <a:rPr lang="en-US" dirty="0"/>
              <a:t>LOST1  </a:t>
            </a:r>
            <a:r>
              <a:rPr lang="en-US" dirty="0" err="1"/>
              <a:t>Lostwood</a:t>
            </a:r>
            <a:r>
              <a:rPr lang="en-US" dirty="0"/>
              <a:t> NWR, ND -  08/26/2017-12/31/2018, A module only.</a:t>
            </a:r>
          </a:p>
          <a:p>
            <a:r>
              <a:rPr lang="en-US" dirty="0"/>
              <a:t>     WICA1 Wind Cave NP, SD -  07/1/2018-12/31/2018, B module only.</a:t>
            </a:r>
          </a:p>
          <a:p>
            <a:pPr lvl="1"/>
            <a:r>
              <a:rPr lang="en-US" dirty="0"/>
              <a:t>-&gt; Status flags were set to “SA”. Data from LOST and WICA are still used provisionally for RHR metric calculation.</a:t>
            </a:r>
          </a:p>
        </p:txBody>
      </p:sp>
      <p:graphicFrame>
        <p:nvGraphicFramePr>
          <p:cNvPr id="3" name="Table 2"/>
          <p:cNvGraphicFramePr>
            <a:graphicFrameLocks noGrp="1"/>
          </p:cNvGraphicFramePr>
          <p:nvPr>
            <p:extLst>
              <p:ext uri="{D42A27DB-BD31-4B8C-83A1-F6EECF244321}">
                <p14:modId xmlns:p14="http://schemas.microsoft.com/office/powerpoint/2010/main" val="2616408389"/>
              </p:ext>
            </p:extLst>
          </p:nvPr>
        </p:nvGraphicFramePr>
        <p:xfrm>
          <a:off x="534504" y="3307137"/>
          <a:ext cx="10515603" cy="1120856"/>
        </p:xfrm>
        <a:graphic>
          <a:graphicData uri="http://schemas.openxmlformats.org/drawingml/2006/table">
            <a:tbl>
              <a:tblPr>
                <a:tableStyleId>{5C22544A-7EE6-4342-B048-85BDC9FD1C3A}</a:tableStyleId>
              </a:tblPr>
              <a:tblGrid>
                <a:gridCol w="1502229">
                  <a:extLst>
                    <a:ext uri="{9D8B030D-6E8A-4147-A177-3AD203B41FA5}">
                      <a16:colId xmlns:a16="http://schemas.microsoft.com/office/drawing/2014/main" val="2151586402"/>
                    </a:ext>
                  </a:extLst>
                </a:gridCol>
                <a:gridCol w="1502229">
                  <a:extLst>
                    <a:ext uri="{9D8B030D-6E8A-4147-A177-3AD203B41FA5}">
                      <a16:colId xmlns:a16="http://schemas.microsoft.com/office/drawing/2014/main" val="3774987421"/>
                    </a:ext>
                  </a:extLst>
                </a:gridCol>
                <a:gridCol w="1381517">
                  <a:extLst>
                    <a:ext uri="{9D8B030D-6E8A-4147-A177-3AD203B41FA5}">
                      <a16:colId xmlns:a16="http://schemas.microsoft.com/office/drawing/2014/main" val="3743290668"/>
                    </a:ext>
                  </a:extLst>
                </a:gridCol>
                <a:gridCol w="1622941">
                  <a:extLst>
                    <a:ext uri="{9D8B030D-6E8A-4147-A177-3AD203B41FA5}">
                      <a16:colId xmlns:a16="http://schemas.microsoft.com/office/drawing/2014/main" val="1453272649"/>
                    </a:ext>
                  </a:extLst>
                </a:gridCol>
                <a:gridCol w="1502229">
                  <a:extLst>
                    <a:ext uri="{9D8B030D-6E8A-4147-A177-3AD203B41FA5}">
                      <a16:colId xmlns:a16="http://schemas.microsoft.com/office/drawing/2014/main" val="848227605"/>
                    </a:ext>
                  </a:extLst>
                </a:gridCol>
                <a:gridCol w="1502229">
                  <a:extLst>
                    <a:ext uri="{9D8B030D-6E8A-4147-A177-3AD203B41FA5}">
                      <a16:colId xmlns:a16="http://schemas.microsoft.com/office/drawing/2014/main" val="1888772168"/>
                    </a:ext>
                  </a:extLst>
                </a:gridCol>
                <a:gridCol w="1502229">
                  <a:extLst>
                    <a:ext uri="{9D8B030D-6E8A-4147-A177-3AD203B41FA5}">
                      <a16:colId xmlns:a16="http://schemas.microsoft.com/office/drawing/2014/main" val="3847868655"/>
                    </a:ext>
                  </a:extLst>
                </a:gridCol>
              </a:tblGrid>
              <a:tr h="293243">
                <a:tc>
                  <a:txBody>
                    <a:bodyPr/>
                    <a:lstStyle/>
                    <a:p>
                      <a:pPr algn="l" fontAlgn="b"/>
                      <a:r>
                        <a:rPr lang="en-US" sz="1500" u="none" strike="noStrike">
                          <a:effectLst/>
                        </a:rPr>
                        <a:t> </a:t>
                      </a:r>
                      <a:endParaRPr lang="en-US" sz="1500" b="0" i="0" u="none" strike="noStrike">
                        <a:solidFill>
                          <a:srgbClr val="000000"/>
                        </a:solidFill>
                        <a:effectLst/>
                        <a:latin typeface="Arial" panose="020B0604020202020204" pitchFamily="34" charset="0"/>
                      </a:endParaRPr>
                    </a:p>
                  </a:txBody>
                  <a:tcPr marL="7717" marR="7717" marT="7717" marB="0" anchor="b"/>
                </a:tc>
                <a:tc>
                  <a:txBody>
                    <a:bodyPr/>
                    <a:lstStyle/>
                    <a:p>
                      <a:pPr algn="ctr" rtl="0" fontAlgn="b"/>
                      <a:r>
                        <a:rPr lang="en-US" sz="900" u="none" strike="noStrike">
                          <a:effectLst/>
                        </a:rPr>
                        <a:t>Reported Data</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a:effectLst/>
                        </a:rPr>
                        <a:t>Clearest Days</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Most Impaired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a:effectLst/>
                        </a:rPr>
                        <a:t>2000-2004 Baseline</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Natural Conditions Estimates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2064 endpoints</a:t>
                      </a:r>
                      <a:endParaRPr lang="en-US" sz="900" b="0" i="0" u="none" strike="noStrike" dirty="0">
                        <a:solidFill>
                          <a:srgbClr val="000000"/>
                        </a:solidFill>
                        <a:effectLst/>
                        <a:latin typeface="Calibri" panose="020F0502020204030204" pitchFamily="34" charset="0"/>
                      </a:endParaRPr>
                    </a:p>
                  </a:txBody>
                  <a:tcPr marL="7717" marR="7717" marT="7717" marB="0" anchor="b"/>
                </a:tc>
                <a:extLst>
                  <a:ext uri="{0D108BD9-81ED-4DB2-BD59-A6C34878D82A}">
                    <a16:rowId xmlns:a16="http://schemas.microsoft.com/office/drawing/2014/main" val="87488623"/>
                  </a:ext>
                </a:extLst>
              </a:tr>
              <a:tr h="362696">
                <a:tc>
                  <a:txBody>
                    <a:bodyPr/>
                    <a:lstStyle/>
                    <a:p>
                      <a:pPr algn="l" rtl="0" fontAlgn="b"/>
                      <a:r>
                        <a:rPr lang="en-US" sz="900" u="none" strike="noStrike">
                          <a:effectLst/>
                        </a:rPr>
                        <a:t>Significance of change</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minor</a:t>
                      </a:r>
                      <a:endParaRPr lang="en-US" sz="900" b="0" i="0" u="none" strike="noStrike" dirty="0">
                        <a:solidFill>
                          <a:srgbClr val="000000"/>
                        </a:solidFill>
                        <a:effectLst/>
                        <a:latin typeface="Calibri" panose="020F0502020204030204" pitchFamily="34" charset="0"/>
                      </a:endParaRPr>
                    </a:p>
                  </a:txBody>
                  <a:tcPr marL="7717" marR="7717" marT="7717" marB="0" anchor="b">
                    <a:solidFill>
                      <a:schemeClr val="accent6">
                        <a:lumMod val="40000"/>
                        <a:lumOff val="60000"/>
                      </a:schemeClr>
                    </a:solidFill>
                  </a:tcPr>
                </a:tc>
                <a:tc>
                  <a:txBody>
                    <a:bodyPr/>
                    <a:lstStyle/>
                    <a:p>
                      <a:pPr marL="0" algn="ctr" defTabSz="914400" rtl="0" eaLnBrk="1" fontAlgn="b" latinLnBrk="0" hangingPunct="1"/>
                      <a:r>
                        <a:rPr lang="en-US" sz="900" u="none" strike="noStrike" kern="1200" dirty="0">
                          <a:solidFill>
                            <a:schemeClr val="dk1"/>
                          </a:solidFill>
                          <a:effectLst/>
                          <a:latin typeface="+mn-lt"/>
                          <a:ea typeface="+mn-ea"/>
                          <a:cs typeface="+mn-cs"/>
                        </a:rPr>
                        <a:t> very minor</a:t>
                      </a:r>
                    </a:p>
                  </a:txBody>
                  <a:tcPr marL="7717" marR="7717" marT="7717" marB="0" anchor="b">
                    <a:solidFill>
                      <a:schemeClr val="accent6">
                        <a:lumMod val="20000"/>
                        <a:lumOff val="80000"/>
                      </a:schemeClr>
                    </a:solidFill>
                  </a:tcPr>
                </a:tc>
                <a:tc>
                  <a:txBody>
                    <a:bodyPr/>
                    <a:lstStyle/>
                    <a:p>
                      <a:pPr marL="0" algn="ctr" defTabSz="914400" rtl="0" eaLnBrk="1" fontAlgn="b" latinLnBrk="0" hangingPunct="1"/>
                      <a:r>
                        <a:rPr lang="en-US" sz="900" u="none" strike="noStrike" kern="1200" dirty="0">
                          <a:solidFill>
                            <a:schemeClr val="dk1"/>
                          </a:solidFill>
                          <a:effectLst/>
                          <a:latin typeface="+mn-lt"/>
                          <a:ea typeface="+mn-ea"/>
                          <a:cs typeface="+mn-cs"/>
                        </a:rPr>
                        <a:t>Moderate at PORE1, minor everywhere else</a:t>
                      </a:r>
                    </a:p>
                  </a:txBody>
                  <a:tcPr marL="7717" marR="7717" marT="7717" marB="0" anchor="b">
                    <a:solidFill>
                      <a:srgbClr val="FFFF00"/>
                    </a:solidFill>
                  </a:tcPr>
                </a:tc>
                <a:tc>
                  <a:txBody>
                    <a:bodyPr/>
                    <a:lstStyle/>
                    <a:p>
                      <a:pPr algn="ctr"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7717" marR="7717" marT="7717" marB="0" anchor="b"/>
                </a:tc>
                <a:tc>
                  <a:txBody>
                    <a:bodyPr/>
                    <a:lstStyle/>
                    <a:p>
                      <a:pPr algn="ctr"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7717" marR="7717" marT="7717" marB="0" anchor="b"/>
                </a:tc>
                <a:tc>
                  <a:txBody>
                    <a:bodyPr/>
                    <a:lstStyle/>
                    <a:p>
                      <a:pPr algn="ctr" fontAlgn="b"/>
                      <a:r>
                        <a:rPr lang="en-US" sz="1000" u="none" strike="noStrike">
                          <a:effectLst/>
                        </a:rPr>
                        <a:t>n/a</a:t>
                      </a:r>
                      <a:endParaRPr lang="en-US" sz="1000" b="0" i="0" u="none" strike="noStrike">
                        <a:solidFill>
                          <a:srgbClr val="000000"/>
                        </a:solidFill>
                        <a:effectLst/>
                        <a:latin typeface="Arial" panose="020B0604020202020204" pitchFamily="34" charset="0"/>
                      </a:endParaRPr>
                    </a:p>
                  </a:txBody>
                  <a:tcPr marL="7717" marR="7717" marT="7717" marB="0" anchor="b"/>
                </a:tc>
                <a:extLst>
                  <a:ext uri="{0D108BD9-81ED-4DB2-BD59-A6C34878D82A}">
                    <a16:rowId xmlns:a16="http://schemas.microsoft.com/office/drawing/2014/main" val="1247666703"/>
                  </a:ext>
                </a:extLst>
              </a:tr>
              <a:tr h="293243">
                <a:tc>
                  <a:txBody>
                    <a:bodyPr/>
                    <a:lstStyle/>
                    <a:p>
                      <a:pPr algn="l" rtl="0" fontAlgn="b"/>
                      <a:r>
                        <a:rPr lang="en-US" sz="1000" u="none" strike="noStrike">
                          <a:effectLst/>
                        </a:rPr>
                        <a:t>Number of sites affected</a:t>
                      </a:r>
                      <a:endParaRPr lang="en-US" sz="1000" b="0" i="0" u="none" strike="noStrike">
                        <a:solidFill>
                          <a:srgbClr val="000000"/>
                        </a:solidFill>
                        <a:effectLst/>
                        <a:latin typeface="Calibri" panose="020F0502020204030204" pitchFamily="34" charset="0"/>
                      </a:endParaRPr>
                    </a:p>
                  </a:txBody>
                  <a:tcPr marL="7717" marR="7717" marT="7717" marB="0" anchor="b"/>
                </a:tc>
                <a:tc>
                  <a:txBody>
                    <a:bodyPr/>
                    <a:lstStyle/>
                    <a:p>
                      <a:pPr algn="ctr" fontAlgn="b"/>
                      <a:r>
                        <a:rPr lang="en-US" sz="1000" u="none" strike="noStrike" dirty="0">
                          <a:effectLst/>
                        </a:rPr>
                        <a:t>AGTI1,</a:t>
                      </a:r>
                      <a:r>
                        <a:rPr lang="en-US" sz="1000" u="none" strike="noStrike" baseline="0" dirty="0">
                          <a:effectLst/>
                        </a:rPr>
                        <a:t> </a:t>
                      </a:r>
                      <a:r>
                        <a:rPr lang="en-US" sz="1000" u="none" strike="noStrike" dirty="0">
                          <a:effectLst/>
                        </a:rPr>
                        <a:t>BLIS1, BRCA1,  MORA1,</a:t>
                      </a:r>
                      <a:r>
                        <a:rPr lang="en-US" sz="1000" u="none" strike="noStrike" baseline="0" dirty="0">
                          <a:effectLst/>
                        </a:rPr>
                        <a:t> PORE1, REDW1, SEQU1, WHPA1, YOSE1</a:t>
                      </a:r>
                      <a:endParaRPr lang="en-US" sz="1000" b="0" i="0" u="none" strike="noStrike" dirty="0">
                        <a:solidFill>
                          <a:srgbClr val="000000"/>
                        </a:solidFill>
                        <a:effectLst/>
                        <a:latin typeface="Arial" panose="020B0604020202020204" pitchFamily="34" charset="0"/>
                      </a:endParaRPr>
                    </a:p>
                  </a:txBody>
                  <a:tcPr marL="7717" marR="7717" marT="7717" marB="0" anchor="b"/>
                </a:tc>
                <a:tc>
                  <a:txBody>
                    <a:bodyPr/>
                    <a:lstStyle/>
                    <a:p>
                      <a:pPr marL="0" algn="ctr" defTabSz="914400" rtl="0" eaLnBrk="1" fontAlgn="b" latinLnBrk="0" hangingPunct="1"/>
                      <a:r>
                        <a:rPr lang="en-US" sz="900" u="none" strike="noStrike" kern="1200" dirty="0">
                          <a:solidFill>
                            <a:schemeClr val="dk1"/>
                          </a:solidFill>
                          <a:effectLst/>
                          <a:latin typeface="+mn-lt"/>
                          <a:ea typeface="+mn-ea"/>
                          <a:cs typeface="+mn-cs"/>
                        </a:rPr>
                        <a:t> 9</a:t>
                      </a:r>
                    </a:p>
                  </a:txBody>
                  <a:tcPr marL="7717" marR="7717" marT="7717" marB="0" anchor="b"/>
                </a:tc>
                <a:tc>
                  <a:txBody>
                    <a:bodyPr/>
                    <a:lstStyle/>
                    <a:p>
                      <a:pPr algn="ctr" rtl="0" fontAlgn="b"/>
                      <a:r>
                        <a:rPr lang="en-US" sz="900" u="none" strike="noStrike" dirty="0">
                          <a:effectLst/>
                        </a:rPr>
                        <a:t>9</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a:effectLst/>
                        </a:rPr>
                        <a:t>-</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a:t>
                      </a:r>
                      <a:endParaRPr lang="en-US" sz="900" b="0" i="0" u="none" strike="noStrike" dirty="0">
                        <a:solidFill>
                          <a:srgbClr val="000000"/>
                        </a:solidFill>
                        <a:effectLst/>
                        <a:latin typeface="Calibri" panose="020F0502020204030204" pitchFamily="34" charset="0"/>
                      </a:endParaRPr>
                    </a:p>
                  </a:txBody>
                  <a:tcPr marL="7717" marR="7717" marT="7717" marB="0" anchor="b"/>
                </a:tc>
                <a:extLst>
                  <a:ext uri="{0D108BD9-81ED-4DB2-BD59-A6C34878D82A}">
                    <a16:rowId xmlns:a16="http://schemas.microsoft.com/office/drawing/2014/main" val="892063594"/>
                  </a:ext>
                </a:extLst>
              </a:tr>
            </a:tbl>
          </a:graphicData>
        </a:graphic>
      </p:graphicFrame>
      <p:sp>
        <p:nvSpPr>
          <p:cNvPr id="9" name="TextBox 8"/>
          <p:cNvSpPr txBox="1"/>
          <p:nvPr/>
        </p:nvSpPr>
        <p:spPr>
          <a:xfrm>
            <a:off x="428878" y="2925307"/>
            <a:ext cx="4661012" cy="369332"/>
          </a:xfrm>
          <a:prstGeom prst="rect">
            <a:avLst/>
          </a:prstGeom>
          <a:noFill/>
        </p:spPr>
        <p:txBody>
          <a:bodyPr wrap="square" rtlCol="0">
            <a:spAutoFit/>
          </a:bodyPr>
          <a:lstStyle/>
          <a:p>
            <a:r>
              <a:rPr lang="en-US" dirty="0"/>
              <a:t>Cumulative effects of all three issues:</a:t>
            </a:r>
          </a:p>
        </p:txBody>
      </p:sp>
      <p:pic>
        <p:nvPicPr>
          <p:cNvPr id="10" name="Picture 9"/>
          <p:cNvPicPr>
            <a:picLocks noChangeAspect="1"/>
          </p:cNvPicPr>
          <p:nvPr/>
        </p:nvPicPr>
        <p:blipFill>
          <a:blip r:embed="rId2"/>
          <a:stretch>
            <a:fillRect/>
          </a:stretch>
        </p:blipFill>
        <p:spPr>
          <a:xfrm>
            <a:off x="2238930" y="4560061"/>
            <a:ext cx="2850960" cy="2484469"/>
          </a:xfrm>
          <a:prstGeom prst="rect">
            <a:avLst/>
          </a:prstGeom>
        </p:spPr>
      </p:pic>
      <p:sp>
        <p:nvSpPr>
          <p:cNvPr id="11" name="Title 1"/>
          <p:cNvSpPr txBox="1">
            <a:spLocks/>
          </p:cNvSpPr>
          <p:nvPr/>
        </p:nvSpPr>
        <p:spPr>
          <a:xfrm>
            <a:off x="3091386" y="4756344"/>
            <a:ext cx="1505119" cy="3203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Chart site=PORE1</a:t>
            </a:r>
          </a:p>
        </p:txBody>
      </p:sp>
      <p:pic>
        <p:nvPicPr>
          <p:cNvPr id="12" name="Picture 276"/>
          <p:cNvPicPr>
            <a:picLocks noChangeAspect="1"/>
          </p:cNvPicPr>
          <p:nvPr/>
        </p:nvPicPr>
        <p:blipFill>
          <a:blip r:embed="rId3"/>
          <a:stretch>
            <a:fillRect/>
          </a:stretch>
        </p:blipFill>
        <p:spPr>
          <a:xfrm>
            <a:off x="1586561" y="5378669"/>
            <a:ext cx="849142" cy="532910"/>
          </a:xfrm>
          <a:prstGeom prst="rect">
            <a:avLst/>
          </a:prstGeom>
        </p:spPr>
      </p:pic>
      <p:cxnSp>
        <p:nvCxnSpPr>
          <p:cNvPr id="14" name="Straight Arrow Connector 13"/>
          <p:cNvCxnSpPr/>
          <p:nvPr/>
        </p:nvCxnSpPr>
        <p:spPr>
          <a:xfrm flipH="1">
            <a:off x="4968510" y="3867565"/>
            <a:ext cx="234668" cy="17775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833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045" y="321607"/>
            <a:ext cx="10237295" cy="2585323"/>
          </a:xfrm>
          <a:prstGeom prst="rect">
            <a:avLst/>
          </a:prstGeom>
          <a:noFill/>
        </p:spPr>
        <p:txBody>
          <a:bodyPr wrap="square" rtlCol="0">
            <a:spAutoFit/>
          </a:bodyPr>
          <a:lstStyle/>
          <a:p>
            <a:r>
              <a:rPr lang="en-US" b="1" dirty="0"/>
              <a:t>Modification of legacy status flags at four sites</a:t>
            </a:r>
          </a:p>
          <a:p>
            <a:endParaRPr lang="en-US" dirty="0"/>
          </a:p>
          <a:p>
            <a:r>
              <a:rPr lang="en-US" dirty="0"/>
              <a:t>“SA”</a:t>
            </a:r>
            <a:r>
              <a:rPr lang="en-US" baseline="30000" dirty="0"/>
              <a:t>*</a:t>
            </a:r>
            <a:r>
              <a:rPr lang="en-US" dirty="0"/>
              <a:t> codes were changed to “TU”</a:t>
            </a:r>
            <a:r>
              <a:rPr lang="en-US" baseline="30000" dirty="0"/>
              <a:t>*</a:t>
            </a:r>
            <a:r>
              <a:rPr lang="en-US" dirty="0"/>
              <a:t> codes for all four modules at 4 sites in 2002 or 2006 after a review of my notes indicated that the “SA” code had been assigned before the “TU” code was in use.  “TU” is used to indicate timers that are set up to 24 hours off of the correct time.  These reflagged observations are now used for RHR metrics. </a:t>
            </a:r>
          </a:p>
          <a:p>
            <a:endParaRPr lang="en-US" dirty="0"/>
          </a:p>
          <a:p>
            <a:r>
              <a:rPr lang="en-US" dirty="0"/>
              <a:t>At AGTI1, SULA1 and KAIS1, adding these days allowed 2006 to meet the completeness requirements, which they previously did not.  BALD1 2002 had already been completed through data substitution.</a:t>
            </a:r>
          </a:p>
        </p:txBody>
      </p:sp>
      <p:sp>
        <p:nvSpPr>
          <p:cNvPr id="5" name="TextBox 4"/>
          <p:cNvSpPr txBox="1"/>
          <p:nvPr/>
        </p:nvSpPr>
        <p:spPr>
          <a:xfrm>
            <a:off x="604685" y="3874940"/>
            <a:ext cx="8124003" cy="1200329"/>
          </a:xfrm>
          <a:prstGeom prst="rect">
            <a:avLst/>
          </a:prstGeom>
          <a:noFill/>
        </p:spPr>
        <p:txBody>
          <a:bodyPr wrap="square" rtlCol="0">
            <a:spAutoFit/>
          </a:bodyPr>
          <a:lstStyle/>
          <a:p>
            <a:r>
              <a:rPr lang="en-US" sz="1200" baseline="30000" dirty="0"/>
              <a:t>*</a:t>
            </a:r>
            <a:r>
              <a:rPr lang="en-US" sz="1200" dirty="0"/>
              <a:t>“SA”  means “Sampling Anomaly” and is used to describe a wide range of issues including obvious impacts from unusual sources or sampler issues.  Data is normally delivered to FED but not used for RHR calculations. </a:t>
            </a:r>
          </a:p>
          <a:p>
            <a:endParaRPr lang="en-US" sz="1200" dirty="0"/>
          </a:p>
          <a:p>
            <a:r>
              <a:rPr lang="en-US" sz="1200" baseline="30000" dirty="0"/>
              <a:t>*</a:t>
            </a:r>
            <a:r>
              <a:rPr lang="en-US" sz="1200" dirty="0"/>
              <a:t>“TU” is used to indicate controller clocks not set to the correct time.  Since the “TU” flag was created, these observations have been considered valid for RHR metrics.  Care should be taken to remove them from analyses that depend directly on the timing of the sample, e.g. comparisons with other monitors.</a:t>
            </a:r>
          </a:p>
        </p:txBody>
      </p:sp>
      <p:graphicFrame>
        <p:nvGraphicFramePr>
          <p:cNvPr id="6" name="Table 5"/>
          <p:cNvGraphicFramePr>
            <a:graphicFrameLocks noGrp="1"/>
          </p:cNvGraphicFramePr>
          <p:nvPr>
            <p:extLst>
              <p:ext uri="{D42A27DB-BD31-4B8C-83A1-F6EECF244321}">
                <p14:modId xmlns:p14="http://schemas.microsoft.com/office/powerpoint/2010/main" val="1642791332"/>
              </p:ext>
            </p:extLst>
          </p:nvPr>
        </p:nvGraphicFramePr>
        <p:xfrm>
          <a:off x="695045" y="2514364"/>
          <a:ext cx="10515603" cy="1037712"/>
        </p:xfrm>
        <a:graphic>
          <a:graphicData uri="http://schemas.openxmlformats.org/drawingml/2006/table">
            <a:tbl>
              <a:tblPr>
                <a:tableStyleId>{5C22544A-7EE6-4342-B048-85BDC9FD1C3A}</a:tableStyleId>
              </a:tblPr>
              <a:tblGrid>
                <a:gridCol w="1502229">
                  <a:extLst>
                    <a:ext uri="{9D8B030D-6E8A-4147-A177-3AD203B41FA5}">
                      <a16:colId xmlns:a16="http://schemas.microsoft.com/office/drawing/2014/main" val="2151586402"/>
                    </a:ext>
                  </a:extLst>
                </a:gridCol>
                <a:gridCol w="1502229">
                  <a:extLst>
                    <a:ext uri="{9D8B030D-6E8A-4147-A177-3AD203B41FA5}">
                      <a16:colId xmlns:a16="http://schemas.microsoft.com/office/drawing/2014/main" val="3774987421"/>
                    </a:ext>
                  </a:extLst>
                </a:gridCol>
                <a:gridCol w="1381517">
                  <a:extLst>
                    <a:ext uri="{9D8B030D-6E8A-4147-A177-3AD203B41FA5}">
                      <a16:colId xmlns:a16="http://schemas.microsoft.com/office/drawing/2014/main" val="3743290668"/>
                    </a:ext>
                  </a:extLst>
                </a:gridCol>
                <a:gridCol w="1622941">
                  <a:extLst>
                    <a:ext uri="{9D8B030D-6E8A-4147-A177-3AD203B41FA5}">
                      <a16:colId xmlns:a16="http://schemas.microsoft.com/office/drawing/2014/main" val="1453272649"/>
                    </a:ext>
                  </a:extLst>
                </a:gridCol>
                <a:gridCol w="1502229">
                  <a:extLst>
                    <a:ext uri="{9D8B030D-6E8A-4147-A177-3AD203B41FA5}">
                      <a16:colId xmlns:a16="http://schemas.microsoft.com/office/drawing/2014/main" val="848227605"/>
                    </a:ext>
                  </a:extLst>
                </a:gridCol>
                <a:gridCol w="1502229">
                  <a:extLst>
                    <a:ext uri="{9D8B030D-6E8A-4147-A177-3AD203B41FA5}">
                      <a16:colId xmlns:a16="http://schemas.microsoft.com/office/drawing/2014/main" val="1888772168"/>
                    </a:ext>
                  </a:extLst>
                </a:gridCol>
                <a:gridCol w="1502229">
                  <a:extLst>
                    <a:ext uri="{9D8B030D-6E8A-4147-A177-3AD203B41FA5}">
                      <a16:colId xmlns:a16="http://schemas.microsoft.com/office/drawing/2014/main" val="3847868655"/>
                    </a:ext>
                  </a:extLst>
                </a:gridCol>
              </a:tblGrid>
              <a:tr h="362499">
                <a:tc>
                  <a:txBody>
                    <a:bodyPr/>
                    <a:lstStyle/>
                    <a:p>
                      <a:pPr algn="l" fontAlgn="b"/>
                      <a:r>
                        <a:rPr lang="en-US" sz="1500" u="none" strike="noStrike" dirty="0">
                          <a:effectLst/>
                        </a:rPr>
                        <a:t> </a:t>
                      </a:r>
                      <a:endParaRPr lang="en-US" sz="1500" b="0" i="0" u="none" strike="noStrike" dirty="0">
                        <a:solidFill>
                          <a:srgbClr val="000000"/>
                        </a:solidFill>
                        <a:effectLst/>
                        <a:latin typeface="Arial" panose="020B0604020202020204" pitchFamily="34" charset="0"/>
                      </a:endParaRPr>
                    </a:p>
                  </a:txBody>
                  <a:tcPr marL="7717" marR="7717" marT="7717" marB="0" anchor="b"/>
                </a:tc>
                <a:tc>
                  <a:txBody>
                    <a:bodyPr/>
                    <a:lstStyle/>
                    <a:p>
                      <a:pPr algn="ctr" rtl="0" fontAlgn="b"/>
                      <a:r>
                        <a:rPr lang="en-US" sz="900" u="none" strike="noStrike">
                          <a:effectLst/>
                        </a:rPr>
                        <a:t>Reported Data</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a:effectLst/>
                        </a:rPr>
                        <a:t>Clearest Days</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Most Impaired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a:effectLst/>
                        </a:rPr>
                        <a:t>2000-2004 Baseline</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Natural Conditions Estimates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2064 endpoints</a:t>
                      </a:r>
                      <a:endParaRPr lang="en-US" sz="900" b="0" i="0" u="none" strike="noStrike" dirty="0">
                        <a:solidFill>
                          <a:srgbClr val="000000"/>
                        </a:solidFill>
                        <a:effectLst/>
                        <a:latin typeface="Calibri" panose="020F0502020204030204" pitchFamily="34" charset="0"/>
                      </a:endParaRPr>
                    </a:p>
                  </a:txBody>
                  <a:tcPr marL="7717" marR="7717" marT="7717" marB="0" anchor="b"/>
                </a:tc>
                <a:extLst>
                  <a:ext uri="{0D108BD9-81ED-4DB2-BD59-A6C34878D82A}">
                    <a16:rowId xmlns:a16="http://schemas.microsoft.com/office/drawing/2014/main" val="87488623"/>
                  </a:ext>
                </a:extLst>
              </a:tr>
              <a:tr h="362696">
                <a:tc>
                  <a:txBody>
                    <a:bodyPr/>
                    <a:lstStyle/>
                    <a:p>
                      <a:pPr algn="l" rtl="0" fontAlgn="b"/>
                      <a:r>
                        <a:rPr lang="en-US" sz="900" u="none" strike="noStrike">
                          <a:effectLst/>
                        </a:rPr>
                        <a:t>Significance of change</a:t>
                      </a:r>
                      <a:endParaRPr lang="en-US" sz="900" b="0" i="0" u="none" strike="noStrike">
                        <a:solidFill>
                          <a:srgbClr val="000000"/>
                        </a:solidFill>
                        <a:effectLst/>
                        <a:latin typeface="Calibri" panose="020F0502020204030204" pitchFamily="34" charset="0"/>
                      </a:endParaRPr>
                    </a:p>
                  </a:txBody>
                  <a:tcPr marL="7717" marR="7717" marT="7717" marB="0" anchor="b"/>
                </a:tc>
                <a:tc>
                  <a:txBody>
                    <a:bodyPr/>
                    <a:lstStyle/>
                    <a:p>
                      <a:pPr algn="ctr" fontAlgn="b"/>
                      <a:r>
                        <a:rPr lang="en-US" sz="900" u="none" strike="noStrike" dirty="0">
                          <a:effectLst/>
                        </a:rPr>
                        <a:t>high</a:t>
                      </a:r>
                      <a:endParaRPr lang="en-US" sz="900" b="0" i="0" u="none" strike="noStrike" dirty="0">
                        <a:solidFill>
                          <a:srgbClr val="000000"/>
                        </a:solidFill>
                        <a:effectLst/>
                        <a:latin typeface="Calibri" panose="020F0502020204030204" pitchFamily="34" charset="0"/>
                      </a:endParaRPr>
                    </a:p>
                  </a:txBody>
                  <a:tcPr marL="7717" marR="7717" marT="7717" marB="0" anchor="b">
                    <a:solidFill>
                      <a:srgbClr val="FFC000"/>
                    </a:solidFill>
                  </a:tcPr>
                </a:tc>
                <a:tc>
                  <a:txBody>
                    <a:bodyPr/>
                    <a:lstStyle/>
                    <a:p>
                      <a:pPr algn="ctr" fontAlgn="b"/>
                      <a:r>
                        <a:rPr lang="en-US" sz="900" u="none" strike="noStrike" dirty="0">
                          <a:effectLst/>
                        </a:rPr>
                        <a:t>high</a:t>
                      </a:r>
                      <a:endParaRPr lang="en-US" sz="900" b="0" i="0" u="none" strike="noStrike" dirty="0">
                        <a:solidFill>
                          <a:srgbClr val="000000"/>
                        </a:solidFill>
                        <a:effectLst/>
                        <a:latin typeface="Calibri" panose="020F0502020204030204" pitchFamily="34" charset="0"/>
                      </a:endParaRPr>
                    </a:p>
                  </a:txBody>
                  <a:tcPr marL="7717" marR="7717" marT="7717" marB="0" anchor="b">
                    <a:solidFill>
                      <a:schemeClr val="accent4"/>
                    </a:solidFill>
                  </a:tcPr>
                </a:tc>
                <a:tc>
                  <a:txBody>
                    <a:bodyPr/>
                    <a:lstStyle/>
                    <a:p>
                      <a:pPr algn="ctr" fontAlgn="b"/>
                      <a:r>
                        <a:rPr lang="en-US" sz="900" u="none" strike="noStrike" dirty="0">
                          <a:effectLst/>
                        </a:rPr>
                        <a:t>high</a:t>
                      </a:r>
                      <a:endParaRPr lang="en-US" sz="900" b="0" i="0" u="none" strike="noStrike" dirty="0">
                        <a:solidFill>
                          <a:srgbClr val="000000"/>
                        </a:solidFill>
                        <a:effectLst/>
                        <a:latin typeface="Calibri" panose="020F0502020204030204" pitchFamily="34" charset="0"/>
                      </a:endParaRPr>
                    </a:p>
                  </a:txBody>
                  <a:tcPr marL="7717" marR="7717" marT="7717" marB="0" anchor="b">
                    <a:solidFill>
                      <a:srgbClr val="FFC000"/>
                    </a:solidFill>
                  </a:tcPr>
                </a:tc>
                <a:tc>
                  <a:txBody>
                    <a:bodyPr/>
                    <a:lstStyle/>
                    <a:p>
                      <a:pPr algn="ctr" fontAlgn="b"/>
                      <a:r>
                        <a:rPr lang="en-US" sz="900" u="none" strike="noStrike" dirty="0">
                          <a:effectLst/>
                        </a:rPr>
                        <a:t>minor</a:t>
                      </a:r>
                      <a:endParaRPr lang="en-US" sz="900" b="0" i="0" u="none" strike="noStrike" dirty="0">
                        <a:solidFill>
                          <a:srgbClr val="000000"/>
                        </a:solidFill>
                        <a:effectLst/>
                        <a:latin typeface="Calibri" panose="020F0502020204030204" pitchFamily="34" charset="0"/>
                      </a:endParaRPr>
                    </a:p>
                  </a:txBody>
                  <a:tcPr marL="7717" marR="7717" marT="7717" marB="0" anchor="b">
                    <a:solidFill>
                      <a:schemeClr val="accent6">
                        <a:lumMod val="40000"/>
                        <a:lumOff val="60000"/>
                      </a:schemeClr>
                    </a:solidFill>
                  </a:tcPr>
                </a:tc>
                <a:tc>
                  <a:txBody>
                    <a:bodyPr/>
                    <a:lstStyle/>
                    <a:p>
                      <a:pPr algn="ctr" fontAlgn="b"/>
                      <a:r>
                        <a:rPr lang="en-US" sz="1000" u="none" strike="noStrike" dirty="0">
                          <a:effectLst/>
                        </a:rPr>
                        <a:t>minor</a:t>
                      </a:r>
                      <a:endParaRPr lang="en-US" sz="1000" b="0" i="0" u="none" strike="noStrike" dirty="0">
                        <a:solidFill>
                          <a:srgbClr val="000000"/>
                        </a:solidFill>
                        <a:effectLst/>
                        <a:latin typeface="Calibri" panose="020F0502020204030204" pitchFamily="34" charset="0"/>
                      </a:endParaRPr>
                    </a:p>
                  </a:txBody>
                  <a:tcPr marL="7717" marR="7717" marT="7717" marB="0" anchor="b">
                    <a:solidFill>
                      <a:schemeClr val="accent6">
                        <a:lumMod val="40000"/>
                        <a:lumOff val="60000"/>
                      </a:schemeClr>
                    </a:solidFill>
                  </a:tcPr>
                </a:tc>
                <a:tc>
                  <a:txBody>
                    <a:bodyPr/>
                    <a:lstStyle/>
                    <a:p>
                      <a:pPr algn="ctr" fontAlgn="b"/>
                      <a:r>
                        <a:rPr lang="en-US" sz="1000" u="none" strike="noStrike" dirty="0">
                          <a:effectLst/>
                        </a:rPr>
                        <a:t>minor</a:t>
                      </a:r>
                      <a:endParaRPr lang="en-US" sz="1000" b="0" i="0" u="none" strike="noStrike" dirty="0">
                        <a:solidFill>
                          <a:srgbClr val="000000"/>
                        </a:solidFill>
                        <a:effectLst/>
                        <a:latin typeface="Arial" panose="020B0604020202020204" pitchFamily="34" charset="0"/>
                      </a:endParaRPr>
                    </a:p>
                  </a:txBody>
                  <a:tcPr marL="7717" marR="7717" marT="7717" marB="0" anchor="b">
                    <a:solidFill>
                      <a:schemeClr val="accent6">
                        <a:lumMod val="40000"/>
                        <a:lumOff val="60000"/>
                      </a:schemeClr>
                    </a:solidFill>
                  </a:tcPr>
                </a:tc>
                <a:extLst>
                  <a:ext uri="{0D108BD9-81ED-4DB2-BD59-A6C34878D82A}">
                    <a16:rowId xmlns:a16="http://schemas.microsoft.com/office/drawing/2014/main" val="1247666703"/>
                  </a:ext>
                </a:extLst>
              </a:tr>
              <a:tr h="293243">
                <a:tc>
                  <a:txBody>
                    <a:bodyPr/>
                    <a:lstStyle/>
                    <a:p>
                      <a:pPr algn="l" rtl="0" fontAlgn="b"/>
                      <a:r>
                        <a:rPr lang="en-US" sz="1000" u="none" strike="noStrike">
                          <a:effectLst/>
                        </a:rPr>
                        <a:t>Number of sites affected</a:t>
                      </a:r>
                      <a:endParaRPr lang="en-US" sz="1000" b="0" i="0" u="none" strike="noStrike">
                        <a:solidFill>
                          <a:srgbClr val="000000"/>
                        </a:solidFill>
                        <a:effectLst/>
                        <a:latin typeface="Calibri" panose="020F0502020204030204" pitchFamily="34" charset="0"/>
                      </a:endParaRPr>
                    </a:p>
                  </a:txBody>
                  <a:tcPr marL="7717" marR="7717" marT="7717" marB="0" anchor="b"/>
                </a:tc>
                <a:tc>
                  <a:txBody>
                    <a:bodyPr/>
                    <a:lstStyle/>
                    <a:p>
                      <a:pPr algn="ctr" fontAlgn="b"/>
                      <a:r>
                        <a:rPr lang="en-US" sz="1000" u="none" strike="noStrike" dirty="0">
                          <a:effectLst/>
                        </a:rPr>
                        <a:t>AGTI1,</a:t>
                      </a:r>
                      <a:r>
                        <a:rPr lang="en-US" sz="1000" u="none" strike="noStrike" baseline="0" dirty="0">
                          <a:effectLst/>
                        </a:rPr>
                        <a:t> SULA1, KAIS1, 2006 and BALD1 2002</a:t>
                      </a:r>
                      <a:endParaRPr lang="en-US" sz="1000" b="0" i="0" u="none" strike="noStrike" dirty="0">
                        <a:solidFill>
                          <a:srgbClr val="000000"/>
                        </a:solidFill>
                        <a:effectLst/>
                        <a:latin typeface="Arial" panose="020B0604020202020204" pitchFamily="34" charset="0"/>
                      </a:endParaRPr>
                    </a:p>
                  </a:txBody>
                  <a:tcPr marL="7717" marR="7717" marT="7717" marB="0" anchor="b"/>
                </a:tc>
                <a:tc>
                  <a:txBody>
                    <a:bodyPr/>
                    <a:lstStyle/>
                    <a:p>
                      <a:pPr algn="ctr" fontAlgn="b"/>
                      <a:r>
                        <a:rPr lang="en-US" sz="900" u="none" strike="noStrike" dirty="0">
                          <a:effectLst/>
                        </a:rPr>
                        <a:t>AGTI1,</a:t>
                      </a:r>
                      <a:r>
                        <a:rPr lang="en-US" sz="900" u="none" strike="noStrike" baseline="0" dirty="0">
                          <a:effectLst/>
                        </a:rPr>
                        <a:t> SULA1, KAIS1, 2006 and BALD1 2002</a:t>
                      </a:r>
                      <a:endParaRPr lang="en-US" sz="900" b="0" i="0" u="none" strike="noStrike" dirty="0">
                        <a:solidFill>
                          <a:srgbClr val="000000"/>
                        </a:solidFill>
                        <a:effectLst/>
                        <a:latin typeface="Arial" panose="020B0604020202020204" pitchFamily="34" charset="0"/>
                      </a:endParaRPr>
                    </a:p>
                  </a:txBody>
                  <a:tcPr marL="7717" marR="7717" marT="7717" marB="0" anchor="b"/>
                </a:tc>
                <a:tc>
                  <a:txBody>
                    <a:bodyPr/>
                    <a:lstStyle/>
                    <a:p>
                      <a:pPr algn="ctr" fontAlgn="b"/>
                      <a:r>
                        <a:rPr lang="en-US" sz="900" u="none" strike="noStrike" dirty="0">
                          <a:effectLst/>
                        </a:rPr>
                        <a:t>AGTI1,</a:t>
                      </a:r>
                      <a:r>
                        <a:rPr lang="en-US" sz="900" u="none" strike="noStrike" baseline="0" dirty="0">
                          <a:effectLst/>
                        </a:rPr>
                        <a:t> SULA1, KAIS1, 2006 and BALD1 2002</a:t>
                      </a:r>
                      <a:endParaRPr lang="en-US" sz="900" b="0" i="0" u="none" strike="noStrike" dirty="0">
                        <a:solidFill>
                          <a:srgbClr val="000000"/>
                        </a:solidFill>
                        <a:effectLst/>
                        <a:latin typeface="Arial" panose="020B0604020202020204" pitchFamily="34" charset="0"/>
                      </a:endParaRPr>
                    </a:p>
                  </a:txBody>
                  <a:tcPr marL="7717" marR="7717" marT="7717" marB="0" anchor="b"/>
                </a:tc>
                <a:tc>
                  <a:txBody>
                    <a:bodyPr/>
                    <a:lstStyle/>
                    <a:p>
                      <a:pPr algn="ctr" rtl="0" fontAlgn="b"/>
                      <a:r>
                        <a:rPr lang="en-US" sz="900" b="0" i="0" u="none" strike="noStrike" dirty="0">
                          <a:solidFill>
                            <a:schemeClr val="dk1"/>
                          </a:solidFill>
                          <a:effectLst/>
                          <a:latin typeface="+mn-lt"/>
                        </a:rPr>
                        <a:t>BALD1</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BALD1</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AGTI1,</a:t>
                      </a:r>
                      <a:r>
                        <a:rPr lang="en-US" sz="900" u="none" strike="noStrike" baseline="0" dirty="0">
                          <a:effectLst/>
                        </a:rPr>
                        <a:t> SULA1, KAIS1, and BALD1</a:t>
                      </a:r>
                      <a:endParaRPr lang="en-US" sz="900" b="0" i="0" u="none" strike="noStrike" dirty="0">
                        <a:solidFill>
                          <a:srgbClr val="000000"/>
                        </a:solidFill>
                        <a:effectLst/>
                        <a:latin typeface="Calibri" panose="020F0502020204030204" pitchFamily="34" charset="0"/>
                      </a:endParaRPr>
                    </a:p>
                  </a:txBody>
                  <a:tcPr marL="7717" marR="7717" marT="7717" marB="0" anchor="b"/>
                </a:tc>
                <a:extLst>
                  <a:ext uri="{0D108BD9-81ED-4DB2-BD59-A6C34878D82A}">
                    <a16:rowId xmlns:a16="http://schemas.microsoft.com/office/drawing/2014/main" val="892063594"/>
                  </a:ext>
                </a:extLst>
              </a:tr>
            </a:tbl>
          </a:graphicData>
        </a:graphic>
      </p:graphicFrame>
    </p:spTree>
    <p:extLst>
      <p:ext uri="{BB962C8B-B14F-4D97-AF65-F5344CB8AC3E}">
        <p14:creationId xmlns:p14="http://schemas.microsoft.com/office/powerpoint/2010/main" val="415922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102505" cy="2539344"/>
          </a:xfrm>
        </p:spPr>
        <p:txBody>
          <a:bodyPr>
            <a:normAutofit/>
          </a:bodyPr>
          <a:lstStyle/>
          <a:p>
            <a:r>
              <a:rPr lang="en-US" sz="4000" dirty="0"/>
              <a:t>Changes to IMPROVE RHR Calculations and Metrics since 10_23 version</a:t>
            </a:r>
            <a:br>
              <a:rPr lang="en-US" sz="4000" dirty="0"/>
            </a:br>
            <a:br>
              <a:rPr lang="en-US" sz="4000" dirty="0"/>
            </a:br>
            <a:endParaRPr lang="en-US" sz="4000" b="1" i="1" dirty="0"/>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9_9_2024</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3919406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045" y="639475"/>
            <a:ext cx="8124003" cy="1754326"/>
          </a:xfrm>
          <a:prstGeom prst="rect">
            <a:avLst/>
          </a:prstGeom>
          <a:noFill/>
        </p:spPr>
        <p:txBody>
          <a:bodyPr wrap="square" rtlCol="0">
            <a:spAutoFit/>
          </a:bodyPr>
          <a:lstStyle/>
          <a:p>
            <a:r>
              <a:rPr lang="en-US" b="1" dirty="0"/>
              <a:t>Typo</a:t>
            </a:r>
          </a:p>
          <a:p>
            <a:endParaRPr lang="en-US" dirty="0"/>
          </a:p>
          <a:p>
            <a:r>
              <a:rPr lang="en-US" dirty="0"/>
              <a:t>Corrected a long standing typo in the RHR data patching algorithm.  The effect was a small random error in determining whether </a:t>
            </a:r>
            <a:r>
              <a:rPr lang="en-US" dirty="0" err="1"/>
              <a:t>sea_salt</a:t>
            </a:r>
            <a:r>
              <a:rPr lang="en-US" dirty="0"/>
              <a:t> patching was allowed.  Only </a:t>
            </a:r>
            <a:r>
              <a:rPr lang="en-US" dirty="0" err="1"/>
              <a:t>sea_salt</a:t>
            </a:r>
            <a:r>
              <a:rPr lang="en-US" dirty="0"/>
              <a:t> patching was affected.  Only applicable to a small fraction of observations where sea salt wasn’t already valid.</a:t>
            </a:r>
          </a:p>
        </p:txBody>
      </p:sp>
      <p:graphicFrame>
        <p:nvGraphicFramePr>
          <p:cNvPr id="5" name="Table 4"/>
          <p:cNvGraphicFramePr>
            <a:graphicFrameLocks noGrp="1"/>
          </p:cNvGraphicFramePr>
          <p:nvPr>
            <p:extLst>
              <p:ext uri="{D42A27DB-BD31-4B8C-83A1-F6EECF244321}">
                <p14:modId xmlns:p14="http://schemas.microsoft.com/office/powerpoint/2010/main" val="2783485094"/>
              </p:ext>
            </p:extLst>
          </p:nvPr>
        </p:nvGraphicFramePr>
        <p:xfrm>
          <a:off x="761033" y="2679625"/>
          <a:ext cx="10515603" cy="1018438"/>
        </p:xfrm>
        <a:graphic>
          <a:graphicData uri="http://schemas.openxmlformats.org/drawingml/2006/table">
            <a:tbl>
              <a:tblPr>
                <a:tableStyleId>{5C22544A-7EE6-4342-B048-85BDC9FD1C3A}</a:tableStyleId>
              </a:tblPr>
              <a:tblGrid>
                <a:gridCol w="1502229">
                  <a:extLst>
                    <a:ext uri="{9D8B030D-6E8A-4147-A177-3AD203B41FA5}">
                      <a16:colId xmlns:a16="http://schemas.microsoft.com/office/drawing/2014/main" val="2151586402"/>
                    </a:ext>
                  </a:extLst>
                </a:gridCol>
                <a:gridCol w="1502229">
                  <a:extLst>
                    <a:ext uri="{9D8B030D-6E8A-4147-A177-3AD203B41FA5}">
                      <a16:colId xmlns:a16="http://schemas.microsoft.com/office/drawing/2014/main" val="3774987421"/>
                    </a:ext>
                  </a:extLst>
                </a:gridCol>
                <a:gridCol w="1381517">
                  <a:extLst>
                    <a:ext uri="{9D8B030D-6E8A-4147-A177-3AD203B41FA5}">
                      <a16:colId xmlns:a16="http://schemas.microsoft.com/office/drawing/2014/main" val="3743290668"/>
                    </a:ext>
                  </a:extLst>
                </a:gridCol>
                <a:gridCol w="1622941">
                  <a:extLst>
                    <a:ext uri="{9D8B030D-6E8A-4147-A177-3AD203B41FA5}">
                      <a16:colId xmlns:a16="http://schemas.microsoft.com/office/drawing/2014/main" val="1453272649"/>
                    </a:ext>
                  </a:extLst>
                </a:gridCol>
                <a:gridCol w="1502229">
                  <a:extLst>
                    <a:ext uri="{9D8B030D-6E8A-4147-A177-3AD203B41FA5}">
                      <a16:colId xmlns:a16="http://schemas.microsoft.com/office/drawing/2014/main" val="848227605"/>
                    </a:ext>
                  </a:extLst>
                </a:gridCol>
                <a:gridCol w="1502229">
                  <a:extLst>
                    <a:ext uri="{9D8B030D-6E8A-4147-A177-3AD203B41FA5}">
                      <a16:colId xmlns:a16="http://schemas.microsoft.com/office/drawing/2014/main" val="1888772168"/>
                    </a:ext>
                  </a:extLst>
                </a:gridCol>
                <a:gridCol w="1502229">
                  <a:extLst>
                    <a:ext uri="{9D8B030D-6E8A-4147-A177-3AD203B41FA5}">
                      <a16:colId xmlns:a16="http://schemas.microsoft.com/office/drawing/2014/main" val="3847868655"/>
                    </a:ext>
                  </a:extLst>
                </a:gridCol>
              </a:tblGrid>
              <a:tr h="362499">
                <a:tc>
                  <a:txBody>
                    <a:bodyPr/>
                    <a:lstStyle/>
                    <a:p>
                      <a:pPr algn="l" fontAlgn="b"/>
                      <a:r>
                        <a:rPr lang="en-US" sz="1500" u="none" strike="noStrike" dirty="0">
                          <a:effectLst/>
                        </a:rPr>
                        <a:t> </a:t>
                      </a:r>
                      <a:endParaRPr lang="en-US" sz="1500" b="0" i="0" u="none" strike="noStrike" dirty="0">
                        <a:solidFill>
                          <a:srgbClr val="000000"/>
                        </a:solidFill>
                        <a:effectLst/>
                        <a:latin typeface="Arial" panose="020B0604020202020204" pitchFamily="34" charset="0"/>
                      </a:endParaRPr>
                    </a:p>
                  </a:txBody>
                  <a:tcPr marL="7717" marR="7717" marT="7717" marB="0" anchor="b">
                    <a:solidFill>
                      <a:srgbClr val="EAEFF7"/>
                    </a:solidFill>
                  </a:tcPr>
                </a:tc>
                <a:tc>
                  <a:txBody>
                    <a:bodyPr/>
                    <a:lstStyle/>
                    <a:p>
                      <a:pPr algn="ctr" rtl="0" fontAlgn="b"/>
                      <a:r>
                        <a:rPr lang="en-US" sz="900" u="none" strike="noStrike" dirty="0">
                          <a:effectLst/>
                        </a:rPr>
                        <a:t>Reported Data</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Clearest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Most Impaired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2000-2004 Baseline</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Natural Conditions Estimates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2064 endpoints</a:t>
                      </a:r>
                      <a:endParaRPr lang="en-US" sz="900" b="0" i="0" u="none" strike="noStrike" dirty="0">
                        <a:solidFill>
                          <a:srgbClr val="000000"/>
                        </a:solidFill>
                        <a:effectLst/>
                        <a:latin typeface="Calibri" panose="020F0502020204030204" pitchFamily="34" charset="0"/>
                      </a:endParaRPr>
                    </a:p>
                  </a:txBody>
                  <a:tcPr marL="7717" marR="7717" marT="7717" marB="0" anchor="b"/>
                </a:tc>
                <a:extLst>
                  <a:ext uri="{0D108BD9-81ED-4DB2-BD59-A6C34878D82A}">
                    <a16:rowId xmlns:a16="http://schemas.microsoft.com/office/drawing/2014/main" val="87488623"/>
                  </a:ext>
                </a:extLst>
              </a:tr>
              <a:tr h="362696">
                <a:tc>
                  <a:txBody>
                    <a:bodyPr/>
                    <a:lstStyle/>
                    <a:p>
                      <a:pPr algn="l" rtl="0" fontAlgn="b"/>
                      <a:r>
                        <a:rPr lang="en-US" sz="900" u="none" strike="noStrike" dirty="0">
                          <a:effectLst/>
                        </a:rPr>
                        <a:t>Significance of change</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fontAlgn="b"/>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7717" marR="7717" marT="7717" marB="0" anchor="b">
                    <a:solidFill>
                      <a:srgbClr val="EAEFF7"/>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1247666703"/>
                  </a:ext>
                </a:extLst>
              </a:tr>
              <a:tr h="293243">
                <a:tc>
                  <a:txBody>
                    <a:bodyPr/>
                    <a:lstStyle/>
                    <a:p>
                      <a:pPr algn="l" rtl="0" fontAlgn="b"/>
                      <a:r>
                        <a:rPr lang="en-US" sz="1000" u="none" strike="noStrike">
                          <a:effectLst/>
                        </a:rPr>
                        <a:t>Number of sites affected</a:t>
                      </a:r>
                      <a:endParaRPr lang="en-US" sz="1000" b="0" i="0" u="none" strike="noStrike">
                        <a:solidFill>
                          <a:srgbClr val="000000"/>
                        </a:solidFill>
                        <a:effectLst/>
                        <a:latin typeface="Calibri" panose="020F0502020204030204" pitchFamily="34" charset="0"/>
                      </a:endParaRPr>
                    </a:p>
                  </a:txBody>
                  <a:tcPr marL="7717" marR="7717" marT="7717"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Arial" panose="020B0604020202020204" pitchFamily="34" charset="0"/>
                      </a:endParaRPr>
                    </a:p>
                  </a:txBody>
                  <a:tcPr marL="7717" marR="7717" marT="7717"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potentially all</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potentially all</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potentially all</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potentially all</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potentially all</a:t>
                      </a:r>
                    </a:p>
                  </a:txBody>
                  <a:tcPr marL="9525" marR="9525" marT="9525" marB="0" anchor="ctr"/>
                </a:tc>
                <a:extLst>
                  <a:ext uri="{0D108BD9-81ED-4DB2-BD59-A6C34878D82A}">
                    <a16:rowId xmlns:a16="http://schemas.microsoft.com/office/drawing/2014/main" val="892063594"/>
                  </a:ext>
                </a:extLst>
              </a:tr>
            </a:tbl>
          </a:graphicData>
        </a:graphic>
      </p:graphicFrame>
    </p:spTree>
    <p:extLst>
      <p:ext uri="{BB962C8B-B14F-4D97-AF65-F5344CB8AC3E}">
        <p14:creationId xmlns:p14="http://schemas.microsoft.com/office/powerpoint/2010/main" val="1692635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5045" y="776539"/>
            <a:ext cx="8124003" cy="2308324"/>
          </a:xfrm>
          <a:prstGeom prst="rect">
            <a:avLst/>
          </a:prstGeom>
          <a:noFill/>
        </p:spPr>
        <p:txBody>
          <a:bodyPr wrap="square" rtlCol="0">
            <a:spAutoFit/>
          </a:bodyPr>
          <a:lstStyle/>
          <a:p>
            <a:r>
              <a:rPr lang="en-US" b="1" dirty="0"/>
              <a:t>Addition of new combined haze tracking site</a:t>
            </a:r>
          </a:p>
          <a:p>
            <a:endParaRPr lang="en-US" dirty="0"/>
          </a:p>
          <a:p>
            <a:pPr marL="285750" indent="-285750">
              <a:buFont typeface="Arial" panose="020B0604020202020204" pitchFamily="34" charset="0"/>
              <a:buChar char="•"/>
            </a:pPr>
            <a:r>
              <a:rPr lang="en-US" dirty="0"/>
              <a:t>RHR metrics now include a “SYCA_RHTS” site code which is the combined trending site that treats SYCA1 and SYCA2(which began 24OCT2015) as a single site with no data modification.  </a:t>
            </a:r>
          </a:p>
          <a:p>
            <a:pPr marL="285750" indent="-285750">
              <a:buFont typeface="Arial" panose="020B0604020202020204" pitchFamily="34" charset="0"/>
              <a:buChar char="•"/>
            </a:pPr>
            <a:r>
              <a:rPr lang="en-US" dirty="0"/>
              <a:t>This was based on an analysis that I performed and shared with AZDEQ of the two sites’ data compared with nearby sites.  </a:t>
            </a:r>
          </a:p>
          <a:p>
            <a:pPr marL="285750" indent="-285750">
              <a:buFont typeface="Arial" panose="020B0604020202020204" pitchFamily="34" charset="0"/>
              <a:buChar char="•"/>
            </a:pPr>
            <a:r>
              <a:rPr lang="en-US" dirty="0"/>
              <a:t>2015 is now a “complete” year for the hybrid site.</a:t>
            </a:r>
          </a:p>
        </p:txBody>
      </p:sp>
      <p:graphicFrame>
        <p:nvGraphicFramePr>
          <p:cNvPr id="5" name="Table 4"/>
          <p:cNvGraphicFramePr>
            <a:graphicFrameLocks noGrp="1"/>
          </p:cNvGraphicFramePr>
          <p:nvPr>
            <p:extLst>
              <p:ext uri="{D42A27DB-BD31-4B8C-83A1-F6EECF244321}">
                <p14:modId xmlns:p14="http://schemas.microsoft.com/office/powerpoint/2010/main" val="2780946889"/>
              </p:ext>
            </p:extLst>
          </p:nvPr>
        </p:nvGraphicFramePr>
        <p:xfrm>
          <a:off x="695045" y="3405490"/>
          <a:ext cx="10515603" cy="1018438"/>
        </p:xfrm>
        <a:graphic>
          <a:graphicData uri="http://schemas.openxmlformats.org/drawingml/2006/table">
            <a:tbl>
              <a:tblPr>
                <a:tableStyleId>{5C22544A-7EE6-4342-B048-85BDC9FD1C3A}</a:tableStyleId>
              </a:tblPr>
              <a:tblGrid>
                <a:gridCol w="1502229">
                  <a:extLst>
                    <a:ext uri="{9D8B030D-6E8A-4147-A177-3AD203B41FA5}">
                      <a16:colId xmlns:a16="http://schemas.microsoft.com/office/drawing/2014/main" val="2151586402"/>
                    </a:ext>
                  </a:extLst>
                </a:gridCol>
                <a:gridCol w="1502229">
                  <a:extLst>
                    <a:ext uri="{9D8B030D-6E8A-4147-A177-3AD203B41FA5}">
                      <a16:colId xmlns:a16="http://schemas.microsoft.com/office/drawing/2014/main" val="3774987421"/>
                    </a:ext>
                  </a:extLst>
                </a:gridCol>
                <a:gridCol w="1381517">
                  <a:extLst>
                    <a:ext uri="{9D8B030D-6E8A-4147-A177-3AD203B41FA5}">
                      <a16:colId xmlns:a16="http://schemas.microsoft.com/office/drawing/2014/main" val="3743290668"/>
                    </a:ext>
                  </a:extLst>
                </a:gridCol>
                <a:gridCol w="1622941">
                  <a:extLst>
                    <a:ext uri="{9D8B030D-6E8A-4147-A177-3AD203B41FA5}">
                      <a16:colId xmlns:a16="http://schemas.microsoft.com/office/drawing/2014/main" val="1453272649"/>
                    </a:ext>
                  </a:extLst>
                </a:gridCol>
                <a:gridCol w="1502229">
                  <a:extLst>
                    <a:ext uri="{9D8B030D-6E8A-4147-A177-3AD203B41FA5}">
                      <a16:colId xmlns:a16="http://schemas.microsoft.com/office/drawing/2014/main" val="848227605"/>
                    </a:ext>
                  </a:extLst>
                </a:gridCol>
                <a:gridCol w="1502229">
                  <a:extLst>
                    <a:ext uri="{9D8B030D-6E8A-4147-A177-3AD203B41FA5}">
                      <a16:colId xmlns:a16="http://schemas.microsoft.com/office/drawing/2014/main" val="1888772168"/>
                    </a:ext>
                  </a:extLst>
                </a:gridCol>
                <a:gridCol w="1502229">
                  <a:extLst>
                    <a:ext uri="{9D8B030D-6E8A-4147-A177-3AD203B41FA5}">
                      <a16:colId xmlns:a16="http://schemas.microsoft.com/office/drawing/2014/main" val="3847868655"/>
                    </a:ext>
                  </a:extLst>
                </a:gridCol>
              </a:tblGrid>
              <a:tr h="362499">
                <a:tc>
                  <a:txBody>
                    <a:bodyPr/>
                    <a:lstStyle/>
                    <a:p>
                      <a:pPr algn="l" fontAlgn="b"/>
                      <a:r>
                        <a:rPr lang="en-US" sz="1500" u="none" strike="noStrike" dirty="0">
                          <a:effectLst/>
                        </a:rPr>
                        <a:t> </a:t>
                      </a:r>
                      <a:endParaRPr lang="en-US" sz="1500" b="0" i="0" u="none" strike="noStrike" dirty="0">
                        <a:solidFill>
                          <a:srgbClr val="000000"/>
                        </a:solidFill>
                        <a:effectLst/>
                        <a:latin typeface="Arial" panose="020B0604020202020204" pitchFamily="34" charset="0"/>
                      </a:endParaRPr>
                    </a:p>
                  </a:txBody>
                  <a:tcPr marL="7717" marR="7717" marT="7717" marB="0" anchor="b">
                    <a:solidFill>
                      <a:srgbClr val="EAEFF7"/>
                    </a:solidFill>
                  </a:tcPr>
                </a:tc>
                <a:tc>
                  <a:txBody>
                    <a:bodyPr/>
                    <a:lstStyle/>
                    <a:p>
                      <a:pPr algn="ctr" rtl="0" fontAlgn="b"/>
                      <a:r>
                        <a:rPr lang="en-US" sz="900" u="none" strike="noStrike" dirty="0">
                          <a:effectLst/>
                        </a:rPr>
                        <a:t>Reported Data</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Clearest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Most Impaired Days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2000-2004 Baseline</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Natural Conditions Estimates</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rtl="0" fontAlgn="b"/>
                      <a:r>
                        <a:rPr lang="en-US" sz="900" u="none" strike="noStrike" dirty="0">
                          <a:effectLst/>
                        </a:rPr>
                        <a:t>2064 endpoints</a:t>
                      </a:r>
                      <a:endParaRPr lang="en-US" sz="900" b="0" i="0" u="none" strike="noStrike" dirty="0">
                        <a:solidFill>
                          <a:srgbClr val="000000"/>
                        </a:solidFill>
                        <a:effectLst/>
                        <a:latin typeface="Calibri" panose="020F0502020204030204" pitchFamily="34" charset="0"/>
                      </a:endParaRPr>
                    </a:p>
                  </a:txBody>
                  <a:tcPr marL="7717" marR="7717" marT="7717" marB="0" anchor="b"/>
                </a:tc>
                <a:extLst>
                  <a:ext uri="{0D108BD9-81ED-4DB2-BD59-A6C34878D82A}">
                    <a16:rowId xmlns:a16="http://schemas.microsoft.com/office/drawing/2014/main" val="87488623"/>
                  </a:ext>
                </a:extLst>
              </a:tr>
              <a:tr h="362696">
                <a:tc>
                  <a:txBody>
                    <a:bodyPr/>
                    <a:lstStyle/>
                    <a:p>
                      <a:pPr algn="l" rtl="0" fontAlgn="b"/>
                      <a:r>
                        <a:rPr lang="en-US" sz="900" u="none" strike="noStrike" dirty="0">
                          <a:effectLst/>
                        </a:rPr>
                        <a:t>Significance of change</a:t>
                      </a:r>
                      <a:endParaRPr lang="en-US" sz="900" b="0" i="0" u="none" strike="noStrike" dirty="0">
                        <a:solidFill>
                          <a:srgbClr val="000000"/>
                        </a:solidFill>
                        <a:effectLst/>
                        <a:latin typeface="Calibri" panose="020F0502020204030204" pitchFamily="34" charset="0"/>
                      </a:endParaRPr>
                    </a:p>
                  </a:txBody>
                  <a:tcPr marL="7717" marR="7717" marT="7717" marB="0" anchor="b"/>
                </a:tc>
                <a:tc>
                  <a:txBody>
                    <a:bodyPr/>
                    <a:lstStyle/>
                    <a:p>
                      <a:pPr algn="ctr" fontAlgn="b"/>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7717" marR="7717" marT="7717" marB="0" anchor="b">
                    <a:solidFill>
                      <a:srgbClr val="EAEFF7"/>
                    </a:solidFill>
                  </a:tcPr>
                </a:tc>
                <a:tc>
                  <a:txBody>
                    <a:bodyPr/>
                    <a:lstStyle/>
                    <a:p>
                      <a:pPr algn="ctr" fontAlgn="b"/>
                      <a:r>
                        <a:rPr lang="en-US" sz="900" u="none" strike="noStrike" dirty="0">
                          <a:effectLst/>
                        </a:rPr>
                        <a:t>High</a:t>
                      </a:r>
                      <a:endParaRPr lang="en-US" sz="900" b="0" i="0" u="none" strike="noStrike" dirty="0">
                        <a:solidFill>
                          <a:srgbClr val="000000"/>
                        </a:solidFill>
                        <a:effectLst/>
                        <a:latin typeface="Calibri" panose="020F0502020204030204" pitchFamily="34" charset="0"/>
                      </a:endParaRPr>
                    </a:p>
                  </a:txBody>
                  <a:tcPr marL="7717" marR="7717" marT="7717" marB="0" anchor="b">
                    <a:solidFill>
                      <a:srgbClr val="FFC000"/>
                    </a:solidFill>
                  </a:tcPr>
                </a:tc>
                <a:tc>
                  <a:txBody>
                    <a:bodyPr/>
                    <a:lstStyle/>
                    <a:p>
                      <a:pPr algn="ctr" fontAlgn="b"/>
                      <a:r>
                        <a:rPr lang="en-US" sz="900" u="none" strike="noStrike" dirty="0">
                          <a:effectLst/>
                        </a:rPr>
                        <a:t>high</a:t>
                      </a:r>
                      <a:endParaRPr lang="en-US" sz="900" b="0" i="0" u="none" strike="noStrike" dirty="0">
                        <a:solidFill>
                          <a:srgbClr val="000000"/>
                        </a:solidFill>
                        <a:effectLst/>
                        <a:latin typeface="Calibri" panose="020F0502020204030204" pitchFamily="34" charset="0"/>
                      </a:endParaRPr>
                    </a:p>
                  </a:txBody>
                  <a:tcPr marL="7717" marR="7717" marT="7717" marB="0" anchor="b">
                    <a:solidFill>
                      <a:srgbClr val="FFC000"/>
                    </a:solidFill>
                  </a:tcPr>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EAEFF7"/>
                    </a:solidFill>
                  </a:tcPr>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EAEFF7"/>
                    </a:solidFill>
                  </a:tcPr>
                </a:tc>
                <a:tc>
                  <a:txBody>
                    <a:bodyPr/>
                    <a:lstStyle/>
                    <a:p>
                      <a:pPr algn="ctr"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EAEFF7"/>
                    </a:solidFill>
                  </a:tcPr>
                </a:tc>
                <a:extLst>
                  <a:ext uri="{0D108BD9-81ED-4DB2-BD59-A6C34878D82A}">
                    <a16:rowId xmlns:a16="http://schemas.microsoft.com/office/drawing/2014/main" val="1247666703"/>
                  </a:ext>
                </a:extLst>
              </a:tr>
              <a:tr h="293243">
                <a:tc>
                  <a:txBody>
                    <a:bodyPr/>
                    <a:lstStyle/>
                    <a:p>
                      <a:pPr algn="l" rtl="0" fontAlgn="b"/>
                      <a:r>
                        <a:rPr lang="en-US" sz="1000" u="none" strike="noStrike">
                          <a:effectLst/>
                        </a:rPr>
                        <a:t>Number of sites affected</a:t>
                      </a:r>
                      <a:endParaRPr lang="en-US" sz="1000" b="0" i="0" u="none" strike="noStrike">
                        <a:solidFill>
                          <a:srgbClr val="000000"/>
                        </a:solidFill>
                        <a:effectLst/>
                        <a:latin typeface="Calibri" panose="020F0502020204030204" pitchFamily="34" charset="0"/>
                      </a:endParaRPr>
                    </a:p>
                  </a:txBody>
                  <a:tcPr marL="7717" marR="7717" marT="7717" marB="0" anchor="b"/>
                </a:tc>
                <a:tc>
                  <a:txBody>
                    <a:bodyPr/>
                    <a:lstStyle/>
                    <a:p>
                      <a:pPr algn="ctr" fontAlgn="b"/>
                      <a:r>
                        <a:rPr lang="en-US" sz="1000" u="none" strike="noStrike" dirty="0">
                          <a:effectLst/>
                        </a:rPr>
                        <a:t>-</a:t>
                      </a:r>
                      <a:endParaRPr lang="en-US" sz="1000" b="0" i="0" u="none" strike="noStrike" dirty="0">
                        <a:solidFill>
                          <a:srgbClr val="000000"/>
                        </a:solidFill>
                        <a:effectLst/>
                        <a:latin typeface="Arial" panose="020B0604020202020204" pitchFamily="34" charset="0"/>
                      </a:endParaRPr>
                    </a:p>
                  </a:txBody>
                  <a:tcPr marL="7717" marR="7717" marT="7717"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SYCA_RHTS 2015 only</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SYCA_RHTS 2015 only</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a:t>
                      </a:r>
                    </a:p>
                  </a:txBody>
                  <a:tcPr marL="9525" marR="9525" marT="9525" marB="0" anchor="ctr"/>
                </a:tc>
                <a:extLst>
                  <a:ext uri="{0D108BD9-81ED-4DB2-BD59-A6C34878D82A}">
                    <a16:rowId xmlns:a16="http://schemas.microsoft.com/office/drawing/2014/main" val="892063594"/>
                  </a:ext>
                </a:extLst>
              </a:tr>
            </a:tbl>
          </a:graphicData>
        </a:graphic>
      </p:graphicFrame>
    </p:spTree>
    <p:extLst>
      <p:ext uri="{BB962C8B-B14F-4D97-AF65-F5344CB8AC3E}">
        <p14:creationId xmlns:p14="http://schemas.microsoft.com/office/powerpoint/2010/main" val="3568028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597" y="1060261"/>
            <a:ext cx="8124003" cy="2031325"/>
          </a:xfrm>
          <a:prstGeom prst="rect">
            <a:avLst/>
          </a:prstGeom>
          <a:noFill/>
        </p:spPr>
        <p:txBody>
          <a:bodyPr wrap="square" rtlCol="0">
            <a:spAutoFit/>
          </a:bodyPr>
          <a:lstStyle/>
          <a:p>
            <a:r>
              <a:rPr lang="en-US" b="1" dirty="0"/>
              <a:t>Addition of EPA 2019 results to my default 2064 endpoint file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 am now including the output of the 2019 EPA modeling effort in my 2064 endpoint file for every class I IMPROVE site.</a:t>
            </a:r>
          </a:p>
          <a:p>
            <a:pPr marL="285750" indent="-285750">
              <a:buFont typeface="Arial" panose="020B0604020202020204" pitchFamily="34" charset="0"/>
              <a:buChar char="•"/>
            </a:pPr>
            <a:r>
              <a:rPr lang="en-US" dirty="0"/>
              <a:t>This is for convenience in evaluating the numbers for myself and the community.</a:t>
            </a:r>
          </a:p>
          <a:p>
            <a:pPr marL="285750" indent="-285750">
              <a:buFont typeface="Arial" panose="020B0604020202020204" pitchFamily="34" charset="0"/>
              <a:buChar char="•"/>
            </a:pPr>
            <a:r>
              <a:rPr lang="en-US" dirty="0"/>
              <a:t>I haven’t evaluated the numbers and how they interact with the glide slopes yet.</a:t>
            </a:r>
          </a:p>
          <a:p>
            <a:pPr marL="285750" indent="-285750">
              <a:buFont typeface="Arial" panose="020B0604020202020204" pitchFamily="34" charset="0"/>
              <a:buChar char="•"/>
            </a:pPr>
            <a:r>
              <a:rPr lang="en-US" dirty="0"/>
              <a:t>The most recent version of that file is “endpoint_2064_imp_g_90_12_19_2p.csv” </a:t>
            </a:r>
          </a:p>
        </p:txBody>
      </p:sp>
    </p:spTree>
    <p:extLst>
      <p:ext uri="{BB962C8B-B14F-4D97-AF65-F5344CB8AC3E}">
        <p14:creationId xmlns:p14="http://schemas.microsoft.com/office/powerpoint/2010/main" val="695884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4796" y="555920"/>
            <a:ext cx="10654513"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Changes to IMPROVE RHR Calculations and Metrics between 5/2019 and 10/2019 versions</a:t>
            </a:r>
          </a:p>
        </p:txBody>
      </p:sp>
    </p:spTree>
    <p:extLst>
      <p:ext uri="{BB962C8B-B14F-4D97-AF65-F5344CB8AC3E}">
        <p14:creationId xmlns:p14="http://schemas.microsoft.com/office/powerpoint/2010/main" val="1856424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22484" y="3137337"/>
            <a:ext cx="10058400" cy="34416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t>Chloride=chlf/</a:t>
            </a:r>
            <a:r>
              <a:rPr lang="en-US" sz="2000" b="1"/>
              <a:t>1000</a:t>
            </a:r>
            <a:r>
              <a:rPr lang="en-US" sz="2000"/>
              <a:t>;</a:t>
            </a:r>
          </a:p>
          <a:p>
            <a:r>
              <a:rPr lang="en-US" sz="2000"/>
              <a:t>Chlorine=clf/</a:t>
            </a:r>
            <a:r>
              <a:rPr lang="en-US" sz="2000" b="1"/>
              <a:t>1000</a:t>
            </a:r>
            <a:r>
              <a:rPr lang="en-US" sz="2000"/>
              <a:t>;</a:t>
            </a:r>
          </a:p>
          <a:p>
            <a:r>
              <a:rPr lang="en-US" sz="2000"/>
              <a:t>Sea_Salt=</a:t>
            </a:r>
            <a:r>
              <a:rPr lang="en-US" sz="2000" b="1"/>
              <a:t>1.8</a:t>
            </a:r>
            <a:r>
              <a:rPr lang="en-US" sz="2000"/>
              <a:t>*Chloride;</a:t>
            </a:r>
          </a:p>
          <a:p>
            <a:r>
              <a:rPr lang="en-US" sz="2000"/>
              <a:t>if ((year le </a:t>
            </a:r>
            <a:r>
              <a:rPr lang="en-US" sz="2000" b="1"/>
              <a:t>2003</a:t>
            </a:r>
            <a:r>
              <a:rPr lang="en-US" sz="2000"/>
              <a:t>) and (chlf &lt; chlf_mdl or chlf=</a:t>
            </a:r>
            <a:r>
              <a:rPr lang="en-US" sz="2000" b="1"/>
              <a:t>.</a:t>
            </a:r>
            <a:r>
              <a:rPr lang="en-US" sz="2000"/>
              <a:t>))  then Sea_Salt=</a:t>
            </a:r>
            <a:r>
              <a:rPr lang="en-US" sz="2000" b="1"/>
              <a:t>1.8</a:t>
            </a:r>
            <a:r>
              <a:rPr lang="en-US" sz="2000"/>
              <a:t>*Chlorine;</a:t>
            </a:r>
          </a:p>
          <a:p>
            <a:r>
              <a:rPr lang="en-US" sz="2000"/>
              <a:t>if ((year gt </a:t>
            </a:r>
            <a:r>
              <a:rPr lang="en-US" sz="2000" b="1"/>
              <a:t>2003</a:t>
            </a:r>
            <a:r>
              <a:rPr lang="en-US" sz="2000"/>
              <a:t>) and (chlf &lt; chlf_mdl or chlf=</a:t>
            </a:r>
            <a:r>
              <a:rPr lang="en-US" sz="2000" b="1"/>
              <a:t>.</a:t>
            </a:r>
            <a:r>
              <a:rPr lang="en-US" sz="2000"/>
              <a:t>) and (clf ne </a:t>
            </a:r>
            <a:r>
              <a:rPr lang="en-US" sz="2000" b="1"/>
              <a:t>.</a:t>
            </a:r>
            <a:r>
              <a:rPr lang="en-US" sz="2000"/>
              <a:t>)) then Sea_Salt=</a:t>
            </a:r>
            <a:r>
              <a:rPr lang="en-US" sz="2000" b="1"/>
              <a:t>1.8</a:t>
            </a:r>
            <a:r>
              <a:rPr lang="en-US" sz="2000"/>
              <a:t>*Chlorine;</a:t>
            </a:r>
            <a:endParaRPr lang="en-US" sz="2000" dirty="0"/>
          </a:p>
        </p:txBody>
      </p:sp>
      <p:cxnSp>
        <p:nvCxnSpPr>
          <p:cNvPr id="9" name="Straight Arrow Connector 8"/>
          <p:cNvCxnSpPr/>
          <p:nvPr/>
        </p:nvCxnSpPr>
        <p:spPr>
          <a:xfrm flipH="1">
            <a:off x="7801658" y="3314324"/>
            <a:ext cx="347623" cy="959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49280" y="5899443"/>
            <a:ext cx="1518962" cy="369332"/>
          </a:xfrm>
          <a:prstGeom prst="rect">
            <a:avLst/>
          </a:prstGeom>
          <a:noFill/>
        </p:spPr>
        <p:txBody>
          <a:bodyPr wrap="square" rtlCol="0">
            <a:spAutoFit/>
          </a:bodyPr>
          <a:lstStyle/>
          <a:p>
            <a:r>
              <a:rPr lang="en-US" dirty="0"/>
              <a:t>The new way</a:t>
            </a:r>
          </a:p>
        </p:txBody>
      </p:sp>
      <p:cxnSp>
        <p:nvCxnSpPr>
          <p:cNvPr id="11" name="Straight Arrow Connector 10"/>
          <p:cNvCxnSpPr/>
          <p:nvPr/>
        </p:nvCxnSpPr>
        <p:spPr>
          <a:xfrm flipH="1" flipV="1">
            <a:off x="7867151" y="5174664"/>
            <a:ext cx="564259" cy="718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5045" y="437174"/>
            <a:ext cx="9654668" cy="1200329"/>
          </a:xfrm>
          <a:prstGeom prst="rect">
            <a:avLst/>
          </a:prstGeom>
          <a:noFill/>
        </p:spPr>
        <p:txBody>
          <a:bodyPr wrap="square" rtlCol="0">
            <a:spAutoFit/>
          </a:bodyPr>
          <a:lstStyle/>
          <a:p>
            <a:r>
              <a:rPr lang="en-US" b="1" dirty="0"/>
              <a:t>Modified chloride calculation</a:t>
            </a:r>
          </a:p>
          <a:p>
            <a:pPr marL="285750" indent="-285750">
              <a:buFont typeface="Arial" panose="020B0604020202020204" pitchFamily="34" charset="0"/>
              <a:buChar char="•"/>
            </a:pPr>
            <a:r>
              <a:rPr lang="en-US" dirty="0"/>
              <a:t>Chloride algorithm updated prior to 10_19 version to reflect dramatically reduced IC chloride artifact after 2003.</a:t>
            </a:r>
          </a:p>
          <a:p>
            <a:endParaRPr lang="en-US" dirty="0"/>
          </a:p>
        </p:txBody>
      </p:sp>
      <p:sp>
        <p:nvSpPr>
          <p:cNvPr id="13" name="TextBox 12"/>
          <p:cNvSpPr txBox="1"/>
          <p:nvPr/>
        </p:nvSpPr>
        <p:spPr>
          <a:xfrm>
            <a:off x="7591320" y="3012095"/>
            <a:ext cx="1518962" cy="369332"/>
          </a:xfrm>
          <a:prstGeom prst="rect">
            <a:avLst/>
          </a:prstGeom>
          <a:noFill/>
        </p:spPr>
        <p:txBody>
          <a:bodyPr wrap="square" rtlCol="0">
            <a:spAutoFit/>
          </a:bodyPr>
          <a:lstStyle/>
          <a:p>
            <a:r>
              <a:rPr lang="en-US" dirty="0"/>
              <a:t>The old way</a:t>
            </a:r>
          </a:p>
        </p:txBody>
      </p:sp>
      <p:graphicFrame>
        <p:nvGraphicFramePr>
          <p:cNvPr id="14" name="Table 13"/>
          <p:cNvGraphicFramePr>
            <a:graphicFrameLocks noGrp="1"/>
          </p:cNvGraphicFramePr>
          <p:nvPr>
            <p:extLst>
              <p:ext uri="{D42A27DB-BD31-4B8C-83A1-F6EECF244321}">
                <p14:modId xmlns:p14="http://schemas.microsoft.com/office/powerpoint/2010/main" val="1032813352"/>
              </p:ext>
            </p:extLst>
          </p:nvPr>
        </p:nvGraphicFramePr>
        <p:xfrm>
          <a:off x="795980" y="1551671"/>
          <a:ext cx="7353300" cy="1312354"/>
        </p:xfrm>
        <a:graphic>
          <a:graphicData uri="http://schemas.openxmlformats.org/drawingml/2006/table">
            <a:tbl>
              <a:tblPr>
                <a:tableStyleId>{5C22544A-7EE6-4342-B048-85BDC9FD1C3A}</a:tableStyleId>
              </a:tblPr>
              <a:tblGrid>
                <a:gridCol w="1562100">
                  <a:extLst>
                    <a:ext uri="{9D8B030D-6E8A-4147-A177-3AD203B41FA5}">
                      <a16:colId xmlns:a16="http://schemas.microsoft.com/office/drawing/2014/main" val="1928325365"/>
                    </a:ext>
                  </a:extLst>
                </a:gridCol>
                <a:gridCol w="965200">
                  <a:extLst>
                    <a:ext uri="{9D8B030D-6E8A-4147-A177-3AD203B41FA5}">
                      <a16:colId xmlns:a16="http://schemas.microsoft.com/office/drawing/2014/main" val="3700800395"/>
                    </a:ext>
                  </a:extLst>
                </a:gridCol>
                <a:gridCol w="965200">
                  <a:extLst>
                    <a:ext uri="{9D8B030D-6E8A-4147-A177-3AD203B41FA5}">
                      <a16:colId xmlns:a16="http://schemas.microsoft.com/office/drawing/2014/main" val="3468559136"/>
                    </a:ext>
                  </a:extLst>
                </a:gridCol>
                <a:gridCol w="965200">
                  <a:extLst>
                    <a:ext uri="{9D8B030D-6E8A-4147-A177-3AD203B41FA5}">
                      <a16:colId xmlns:a16="http://schemas.microsoft.com/office/drawing/2014/main" val="3681404243"/>
                    </a:ext>
                  </a:extLst>
                </a:gridCol>
                <a:gridCol w="972973">
                  <a:extLst>
                    <a:ext uri="{9D8B030D-6E8A-4147-A177-3AD203B41FA5}">
                      <a16:colId xmlns:a16="http://schemas.microsoft.com/office/drawing/2014/main" val="794292303"/>
                    </a:ext>
                  </a:extLst>
                </a:gridCol>
                <a:gridCol w="957427">
                  <a:extLst>
                    <a:ext uri="{9D8B030D-6E8A-4147-A177-3AD203B41FA5}">
                      <a16:colId xmlns:a16="http://schemas.microsoft.com/office/drawing/2014/main" val="3851384200"/>
                    </a:ext>
                  </a:extLst>
                </a:gridCol>
                <a:gridCol w="965200">
                  <a:extLst>
                    <a:ext uri="{9D8B030D-6E8A-4147-A177-3AD203B41FA5}">
                      <a16:colId xmlns:a16="http://schemas.microsoft.com/office/drawing/2014/main" val="2058207370"/>
                    </a:ext>
                  </a:extLst>
                </a:gridCol>
              </a:tblGrid>
              <a:tr h="550354">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Reported Data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Clearest Days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Haziest Days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Most Impaired Days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Natural Conditions Estimates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2064 endpoints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7026346"/>
                  </a:ext>
                </a:extLst>
              </a:tr>
              <a:tr h="571500">
                <a:tc>
                  <a:txBody>
                    <a:bodyPr/>
                    <a:lstStyle/>
                    <a:p>
                      <a:pPr algn="l" fontAlgn="b"/>
                      <a:r>
                        <a:rPr lang="en-US" sz="1100" u="none" strike="noStrike" dirty="0">
                          <a:effectLst/>
                        </a:rPr>
                        <a:t>Significance of change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very minor</a:t>
                      </a:r>
                      <a:endParaRPr lang="en-US" sz="1100" b="0" i="0" u="none" strike="noStrike">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tc>
                  <a:txBody>
                    <a:bodyPr/>
                    <a:lstStyle/>
                    <a:p>
                      <a:pPr algn="ctr" fontAlgn="b"/>
                      <a:r>
                        <a:rPr lang="en-US" sz="1100" u="none" strike="noStrike" dirty="0">
                          <a:effectLst/>
                        </a:rPr>
                        <a:t>very minor</a:t>
                      </a:r>
                      <a:endParaRPr lang="en-US" sz="11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2737764452"/>
                  </a:ext>
                </a:extLst>
              </a:tr>
              <a:tr h="190500">
                <a:tc>
                  <a:txBody>
                    <a:bodyPr/>
                    <a:lstStyle/>
                    <a:p>
                      <a:pPr algn="l" fontAlgn="b"/>
                      <a:r>
                        <a:rPr lang="en-US" sz="1100" u="none" strike="noStrike">
                          <a:effectLst/>
                        </a:rPr>
                        <a:t>Number of sites affected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all</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all</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all</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all</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all</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all</a:t>
                      </a:r>
                    </a:p>
                  </a:txBody>
                  <a:tcPr marL="9525" marR="9525" marT="9525" marB="0" anchor="b"/>
                </a:tc>
                <a:extLst>
                  <a:ext uri="{0D108BD9-81ED-4DB2-BD59-A6C34878D82A}">
                    <a16:rowId xmlns:a16="http://schemas.microsoft.com/office/drawing/2014/main" val="2987995465"/>
                  </a:ext>
                </a:extLst>
              </a:tr>
            </a:tbl>
          </a:graphicData>
        </a:graphic>
      </p:graphicFrame>
      <p:sp>
        <p:nvSpPr>
          <p:cNvPr id="15" name="TextBox 14"/>
          <p:cNvSpPr txBox="1"/>
          <p:nvPr/>
        </p:nvSpPr>
        <p:spPr>
          <a:xfrm>
            <a:off x="1825309" y="5533869"/>
            <a:ext cx="3792367" cy="369332"/>
          </a:xfrm>
          <a:prstGeom prst="rect">
            <a:avLst/>
          </a:prstGeom>
          <a:noFill/>
        </p:spPr>
        <p:txBody>
          <a:bodyPr wrap="square" rtlCol="0">
            <a:spAutoFit/>
          </a:bodyPr>
          <a:lstStyle/>
          <a:p>
            <a:r>
              <a:rPr lang="en-US" dirty="0"/>
              <a:t>A “.” represents a missing observation</a:t>
            </a:r>
          </a:p>
        </p:txBody>
      </p:sp>
      <p:cxnSp>
        <p:nvCxnSpPr>
          <p:cNvPr id="16" name="Straight Arrow Connector 15"/>
          <p:cNvCxnSpPr/>
          <p:nvPr/>
        </p:nvCxnSpPr>
        <p:spPr>
          <a:xfrm flipV="1">
            <a:off x="5332651" y="5081798"/>
            <a:ext cx="319033" cy="52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17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14D85-677B-57C0-0D71-579B66F5CDF2}"/>
              </a:ext>
            </a:extLst>
          </p:cNvPr>
          <p:cNvSpPr>
            <a:spLocks noGrp="1"/>
          </p:cNvSpPr>
          <p:nvPr>
            <p:ph idx="1"/>
          </p:nvPr>
        </p:nvSpPr>
        <p:spPr>
          <a:xfrm>
            <a:off x="411249" y="407406"/>
            <a:ext cx="10515600" cy="4083113"/>
          </a:xfrm>
        </p:spPr>
        <p:txBody>
          <a:bodyPr/>
          <a:lstStyle/>
          <a:p>
            <a:pPr marL="0" indent="0">
              <a:buNone/>
            </a:pPr>
            <a:r>
              <a:rPr lang="en-US" dirty="0"/>
              <a:t>Update for version “_9_24”:</a:t>
            </a:r>
          </a:p>
          <a:p>
            <a:r>
              <a:rPr lang="en-US" sz="2400" dirty="0"/>
              <a:t>Three new sites were added to the Impairment Metrics files, CAVE1, DINO1, and TOOL1, which now have the required 5 complete years to calculate the necessary e95 values.  The impairment maps have been updated to reflect the new sites’ data back to 2018.</a:t>
            </a:r>
          </a:p>
          <a:p>
            <a:r>
              <a:rPr lang="en-US" sz="2400" dirty="0"/>
              <a:t>FCPC1, KPBO1, LOND1, LTCC1, MAKA2, NOGA1, OWVL1, STIL1, and SYCA2 have updated default 2064 endpoints.  Sites with fewer than 15 years of data are updated as data becomes available.  The changes are minor</a:t>
            </a:r>
            <a:r>
              <a:rPr lang="en-US" sz="2400" baseline="30000" dirty="0"/>
              <a:t>1</a:t>
            </a:r>
            <a:r>
              <a:rPr lang="en-US" sz="2400" dirty="0"/>
              <a:t>.</a:t>
            </a:r>
          </a:p>
          <a:p>
            <a:pPr marL="0" indent="0">
              <a:buNone/>
            </a:pPr>
            <a:endParaRPr lang="en-US" sz="2400" dirty="0"/>
          </a:p>
          <a:p>
            <a:endParaRPr lang="en-US" sz="2400" dirty="0"/>
          </a:p>
        </p:txBody>
      </p:sp>
    </p:spTree>
    <p:extLst>
      <p:ext uri="{BB962C8B-B14F-4D97-AF65-F5344CB8AC3E}">
        <p14:creationId xmlns:p14="http://schemas.microsoft.com/office/powerpoint/2010/main" val="215607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43428A-F893-4238-4FA2-70E4E5C55B4C}"/>
              </a:ext>
            </a:extLst>
          </p:cNvPr>
          <p:cNvPicPr>
            <a:picLocks noChangeAspect="1"/>
          </p:cNvPicPr>
          <p:nvPr/>
        </p:nvPicPr>
        <p:blipFill>
          <a:blip r:embed="rId2"/>
          <a:stretch>
            <a:fillRect/>
          </a:stretch>
        </p:blipFill>
        <p:spPr>
          <a:xfrm>
            <a:off x="484992" y="864277"/>
            <a:ext cx="5611008" cy="4134427"/>
          </a:xfrm>
          <a:prstGeom prst="rect">
            <a:avLst/>
          </a:prstGeom>
        </p:spPr>
      </p:pic>
      <p:sp>
        <p:nvSpPr>
          <p:cNvPr id="6" name="TextBox 5">
            <a:extLst>
              <a:ext uri="{FF2B5EF4-FFF2-40B4-BE49-F238E27FC236}">
                <a16:creationId xmlns:a16="http://schemas.microsoft.com/office/drawing/2014/main" id="{D25D41DF-E267-66B4-6CDD-4F73FA832379}"/>
              </a:ext>
            </a:extLst>
          </p:cNvPr>
          <p:cNvSpPr txBox="1"/>
          <p:nvPr/>
        </p:nvSpPr>
        <p:spPr>
          <a:xfrm>
            <a:off x="380246" y="235390"/>
            <a:ext cx="6147303" cy="369332"/>
          </a:xfrm>
          <a:prstGeom prst="rect">
            <a:avLst/>
          </a:prstGeom>
          <a:noFill/>
        </p:spPr>
        <p:txBody>
          <a:bodyPr wrap="square" rtlCol="0">
            <a:spAutoFit/>
          </a:bodyPr>
          <a:lstStyle/>
          <a:p>
            <a:r>
              <a:rPr lang="en-US" baseline="30000" dirty="0"/>
              <a:t>1 </a:t>
            </a:r>
            <a:r>
              <a:rPr lang="en-US" dirty="0"/>
              <a:t>Minor changes to EP values.</a:t>
            </a:r>
          </a:p>
        </p:txBody>
      </p:sp>
    </p:spTree>
    <p:extLst>
      <p:ext uri="{BB962C8B-B14F-4D97-AF65-F5344CB8AC3E}">
        <p14:creationId xmlns:p14="http://schemas.microsoft.com/office/powerpoint/2010/main" val="1589495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176" y="1009074"/>
            <a:ext cx="10102505" cy="2539344"/>
          </a:xfrm>
        </p:spPr>
        <p:txBody>
          <a:bodyPr>
            <a:normAutofit/>
          </a:bodyPr>
          <a:lstStyle/>
          <a:p>
            <a:r>
              <a:rPr lang="en-US" sz="4000" dirty="0"/>
              <a:t>Changes to IMPROVE RHR Calculations and Metrics since 12_22_2 version</a:t>
            </a:r>
            <a:br>
              <a:rPr lang="en-US" sz="4000" dirty="0"/>
            </a:br>
            <a:br>
              <a:rPr lang="en-US" sz="4000" dirty="0"/>
            </a:br>
            <a:endParaRPr lang="en-US" sz="4000" b="1" i="1" dirty="0"/>
          </a:p>
        </p:txBody>
      </p:sp>
      <p:sp>
        <p:nvSpPr>
          <p:cNvPr id="5" name="Subtitle 2"/>
          <p:cNvSpPr>
            <a:spLocks noGrp="1"/>
          </p:cNvSpPr>
          <p:nvPr>
            <p:ph type="subTitle" idx="1"/>
          </p:nvPr>
        </p:nvSpPr>
        <p:spPr>
          <a:xfrm>
            <a:off x="1038478" y="3860983"/>
            <a:ext cx="9144000" cy="1655762"/>
          </a:xfrm>
        </p:spPr>
        <p:txBody>
          <a:bodyPr>
            <a:normAutofit/>
          </a:bodyPr>
          <a:lstStyle/>
          <a:p>
            <a:r>
              <a:rPr lang="en-US" sz="2000" i="1" dirty="0"/>
              <a:t>Scott Copeland 10_11_2023</a:t>
            </a:r>
          </a:p>
        </p:txBody>
      </p:sp>
      <p:sp>
        <p:nvSpPr>
          <p:cNvPr id="6" name="Title 1"/>
          <p:cNvSpPr txBox="1">
            <a:spLocks/>
          </p:cNvSpPr>
          <p:nvPr/>
        </p:nvSpPr>
        <p:spPr>
          <a:xfrm>
            <a:off x="1321699" y="3495064"/>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297178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514D85-677B-57C0-0D71-579B66F5CDF2}"/>
              </a:ext>
            </a:extLst>
          </p:cNvPr>
          <p:cNvSpPr>
            <a:spLocks noGrp="1"/>
          </p:cNvSpPr>
          <p:nvPr>
            <p:ph idx="1"/>
          </p:nvPr>
        </p:nvSpPr>
        <p:spPr>
          <a:xfrm>
            <a:off x="411249" y="407406"/>
            <a:ext cx="10515600" cy="5697129"/>
          </a:xfrm>
        </p:spPr>
        <p:txBody>
          <a:bodyPr/>
          <a:lstStyle/>
          <a:p>
            <a:pPr marL="0" indent="0">
              <a:buNone/>
            </a:pPr>
            <a:r>
              <a:rPr lang="en-US" dirty="0"/>
              <a:t>Update for version “_10_23”:</a:t>
            </a:r>
          </a:p>
          <a:p>
            <a:r>
              <a:rPr lang="en-US" sz="2400" dirty="0"/>
              <a:t>One new site was added to the Impairment Metrics files, NOGA1, which now has the required 5 complete years to calculate the necessary e95 values.  </a:t>
            </a:r>
          </a:p>
          <a:p>
            <a:r>
              <a:rPr lang="en-US" sz="2400" dirty="0"/>
              <a:t>FCPC1, KPBO1, LOND1, LTCC1, MAKA2, NOGA1, OWVL1, STIL1, and SYCA2 have updated default 2064 endpoints.  Sites with fewer than 15 years of data are updated as data becomes available.  Usually the changes are minor.</a:t>
            </a:r>
          </a:p>
          <a:p>
            <a:r>
              <a:rPr lang="en-US" sz="2400" dirty="0"/>
              <a:t>SYCA2 has new e95 thresholds based on the 2022 data, hence has updated impairment metrics for 2016-2021.  This does not affect the SYCA_RHTS combined site data.</a:t>
            </a:r>
          </a:p>
          <a:p>
            <a:r>
              <a:rPr lang="en-US" sz="2400" dirty="0"/>
              <a:t>There is a new native QA flag of “SD” for short duration, when the sampler senses a reduced flow rate and shuts of the affected module.  These samples will not be used for RHR metrics (at least for now), but represent a very interesting dataset.</a:t>
            </a:r>
          </a:p>
          <a:p>
            <a:endParaRPr lang="en-US" sz="2400" dirty="0"/>
          </a:p>
          <a:p>
            <a:endParaRPr lang="en-US" sz="2400" dirty="0"/>
          </a:p>
        </p:txBody>
      </p:sp>
    </p:spTree>
    <p:extLst>
      <p:ext uri="{BB962C8B-B14F-4D97-AF65-F5344CB8AC3E}">
        <p14:creationId xmlns:p14="http://schemas.microsoft.com/office/powerpoint/2010/main" val="83672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C874E-3589-4DC7-6BD3-4391A9B0ECF1}"/>
              </a:ext>
            </a:extLst>
          </p:cNvPr>
          <p:cNvSpPr>
            <a:spLocks noGrp="1"/>
          </p:cNvSpPr>
          <p:nvPr>
            <p:ph idx="1"/>
          </p:nvPr>
        </p:nvSpPr>
        <p:spPr>
          <a:xfrm>
            <a:off x="761288" y="1141961"/>
            <a:ext cx="10515600" cy="4351338"/>
          </a:xfrm>
        </p:spPr>
        <p:txBody>
          <a:bodyPr/>
          <a:lstStyle/>
          <a:p>
            <a:r>
              <a:rPr lang="en-US" dirty="0"/>
              <a:t>Impairment group means files finally include a new variable “</a:t>
            </a:r>
            <a:r>
              <a:rPr lang="en-US" dirty="0" err="1"/>
              <a:t>Number_obs</a:t>
            </a:r>
            <a:r>
              <a:rPr lang="en-US" dirty="0"/>
              <a:t>”, the number of valid observations used for each reported mean value.</a:t>
            </a:r>
          </a:p>
        </p:txBody>
      </p:sp>
    </p:spTree>
    <p:extLst>
      <p:ext uri="{BB962C8B-B14F-4D97-AF65-F5344CB8AC3E}">
        <p14:creationId xmlns:p14="http://schemas.microsoft.com/office/powerpoint/2010/main" val="247940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15484</TotalTime>
  <Words>4396</Words>
  <Application>Microsoft Office PowerPoint</Application>
  <PresentationFormat>Widescreen</PresentationFormat>
  <Paragraphs>327</Paragraphs>
  <Slides>44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Calibri Light</vt:lpstr>
      <vt:lpstr>Office Theme</vt:lpstr>
      <vt:lpstr>Worksheet</vt:lpstr>
      <vt:lpstr>Changes to IMPROVE RHR Calculations and Metrics since 9_24 version  </vt:lpstr>
      <vt:lpstr>PowerPoint Presentation</vt:lpstr>
      <vt:lpstr>PowerPoint Presentation</vt:lpstr>
      <vt:lpstr>Changes to IMPROVE RHR Calculations and Metrics since 10_23 version  </vt:lpstr>
      <vt:lpstr>PowerPoint Presentation</vt:lpstr>
      <vt:lpstr>PowerPoint Presentation</vt:lpstr>
      <vt:lpstr>Changes to IMPROVE RHR Calculations and Metrics since 12_22_2 version  </vt:lpstr>
      <vt:lpstr>PowerPoint Presentation</vt:lpstr>
      <vt:lpstr>PowerPoint Presentation</vt:lpstr>
      <vt:lpstr>Changes to IMPROVE RHR Calculations and Metrics since 2_2021 version  </vt:lpstr>
      <vt:lpstr>PowerPoint Presentation</vt:lpstr>
      <vt:lpstr>PowerPoint Presentation</vt:lpstr>
      <vt:lpstr>PowerPoint Presentation</vt:lpstr>
      <vt:lpstr>Changes to IMPROVE RHR Calculations and Metrics since 12_2020 version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Changes to IMPROVE RHR Calculations and Metrics since 4/20_2 version  </vt:lpstr>
      <vt:lpstr>PowerPoint Presentation</vt:lpstr>
      <vt:lpstr>PowerPoint Presentation</vt:lpstr>
      <vt:lpstr>*affects LASU2, RUBI1, FRES1 2004 samples only*  -Site specific Rayleigh values were added to samples at RUBI1, LASU2, and FRES1 for samples in 2004.   -Allows calculation of dv for approximately 70 samples.   -Does not change any Regional Haze Rule metric data.</vt:lpstr>
      <vt:lpstr>Changes to IMPROVE RHR Calculations and Metrics since 12/2019 version  *affects AGTI1, HOOV1, IKBA1, WHPE1, SWAN1 and LTCC1 only*</vt:lpstr>
      <vt:lpstr>PowerPoint Presentation</vt:lpstr>
      <vt:lpstr>PowerPoint Presentation</vt:lpstr>
      <vt:lpstr>PowerPoint Presentation</vt:lpstr>
      <vt:lpstr>PowerPoint Presentation</vt:lpstr>
      <vt:lpstr>PowerPoint Presentation</vt:lpstr>
      <vt:lpstr>PowerPoint Presentation</vt:lpstr>
      <vt:lpstr>Changes to IMPROVE RHR Calculations and Metrics after changing only “patching” routine</vt:lpstr>
      <vt:lpstr>PowerPoint Presentation</vt:lpstr>
      <vt:lpstr>PowerPoint Presentation</vt:lpstr>
      <vt:lpstr>PowerPoint Presentation</vt:lpstr>
      <vt:lpstr>Changes to IMPROVE RHR Calculations and Metrics since 10/2019 version before changing patching routine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IMPROVE RHR Metric Data Processing since 10/2019 version</dc:title>
  <dc:creator>Scott</dc:creator>
  <cp:lastModifiedBy>Hand,Jenny</cp:lastModifiedBy>
  <cp:revision>92</cp:revision>
  <dcterms:created xsi:type="dcterms:W3CDTF">2019-12-18T06:51:31Z</dcterms:created>
  <dcterms:modified xsi:type="dcterms:W3CDTF">2026-01-07T21:03:15Z</dcterms:modified>
</cp:coreProperties>
</file>